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mov" ContentType="video/unknown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diagrams/drawing1.xml" ContentType="application/vnd.ms-office.drawingml.diagramDrawing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quickStyle1.xml" ContentType="application/vnd.openxmlformats-officedocument.drawingml.diagramStyl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5" r:id="rId1"/>
  </p:sldMasterIdLst>
  <p:notesMasterIdLst>
    <p:notesMasterId r:id="rId60"/>
  </p:notesMasterIdLst>
  <p:sldIdLst>
    <p:sldId id="257" r:id="rId2"/>
    <p:sldId id="330" r:id="rId3"/>
    <p:sldId id="277" r:id="rId4"/>
    <p:sldId id="265" r:id="rId5"/>
    <p:sldId id="267" r:id="rId6"/>
    <p:sldId id="268" r:id="rId7"/>
    <p:sldId id="269" r:id="rId8"/>
    <p:sldId id="270" r:id="rId9"/>
    <p:sldId id="280" r:id="rId10"/>
    <p:sldId id="278" r:id="rId11"/>
    <p:sldId id="272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281" r:id="rId28"/>
    <p:sldId id="282" r:id="rId29"/>
    <p:sldId id="283" r:id="rId30"/>
    <p:sldId id="284" r:id="rId31"/>
    <p:sldId id="285" r:id="rId32"/>
    <p:sldId id="288" r:id="rId33"/>
    <p:sldId id="289" r:id="rId34"/>
    <p:sldId id="290" r:id="rId35"/>
    <p:sldId id="291" r:id="rId36"/>
    <p:sldId id="292" r:id="rId37"/>
    <p:sldId id="293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</p:sldIdLst>
  <p:sldSz cx="9144000" cy="6858000" type="screen4x3"/>
  <p:notesSz cx="6881813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8" autoAdjust="0"/>
    <p:restoredTop sz="94718" autoAdjust="0"/>
  </p:normalViewPr>
  <p:slideViewPr>
    <p:cSldViewPr snapToGrid="0">
      <p:cViewPr varScale="1">
        <p:scale>
          <a:sx n="126" d="100"/>
          <a:sy n="126" d="100"/>
        </p:scale>
        <p:origin x="-1380" y="-90"/>
      </p:cViewPr>
      <p:guideLst>
        <p:guide orient="horz" pos="144"/>
        <p:guide orient="horz" pos="4176"/>
        <p:guide pos="3120"/>
        <p:guide pos="56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44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xmr:Documents:Microsoft%20User%20Data:Saved%20Attachments:SNSPowderReduction2_scaling2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title>
      <c:tx>
        <c:rich>
          <a:bodyPr/>
          <a:lstStyle/>
          <a:p>
            <a:pPr>
              <a:defRPr sz="1300" b="0" i="0" u="none" strike="noStrike" baseline="0">
                <a:solidFill>
                  <a:srgbClr val="1A1A1A"/>
                </a:solidFill>
                <a:latin typeface="Arial"/>
                <a:ea typeface="Arial"/>
                <a:cs typeface="Arial"/>
              </a:defRPr>
            </a:pPr>
            <a:r>
              <a:rPr lang="en-US"/>
              <a:t>NOMAD Reduction</a:t>
            </a:r>
          </a:p>
        </c:rich>
      </c:tx>
      <c:layout>
        <c:manualLayout>
          <c:xMode val="edge"/>
          <c:yMode val="edge"/>
          <c:x val="0.37276765400060702"/>
          <c:y val="2.9255300153172209E-2"/>
        </c:manualLayout>
      </c:layout>
      <c:spPr>
        <a:noFill/>
        <a:ln w="25400">
          <a:noFill/>
        </a:ln>
      </c:spPr>
    </c:title>
    <c:plotArea>
      <c:layout>
        <c:manualLayout>
          <c:layoutTarget val="inner"/>
          <c:xMode val="edge"/>
          <c:yMode val="edge"/>
          <c:x val="0.12053564859899903"/>
          <c:y val="0.14893607350705804"/>
          <c:w val="0.6454327097424829"/>
          <c:h val="0.73138250382930392"/>
        </c:manualLayout>
      </c:layout>
      <c:scatterChart>
        <c:scatterStyle val="lineMarker"/>
        <c:ser>
          <c:idx val="0"/>
          <c:order val="0"/>
          <c:tx>
            <c:strRef>
              <c:f>Sheet1!$B$1</c:f>
              <c:strCache>
                <c:ptCount val="1"/>
                <c:pt idx="0">
                  <c:v>MPI NOM_5427 (12.6 Gb)</c:v>
                </c:pt>
              </c:strCache>
            </c:strRef>
          </c:tx>
          <c:spPr>
            <a:ln w="38100">
              <a:solidFill>
                <a:srgbClr val="004586"/>
              </a:solidFill>
              <a:prstDash val="solid"/>
            </a:ln>
          </c:spPr>
          <c:marker>
            <c:symbol val="square"/>
            <c:size val="7"/>
            <c:spPr>
              <a:solidFill>
                <a:srgbClr val="004586"/>
              </a:solidFill>
              <a:ln>
                <a:solidFill>
                  <a:srgbClr val="004586"/>
                </a:solidFill>
                <a:prstDash val="solid"/>
              </a:ln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24</c:v>
                </c:pt>
                <c:pt idx="7">
                  <c:v>32</c:v>
                </c:pt>
                <c:pt idx="8">
                  <c:v>40</c:v>
                </c:pt>
                <c:pt idx="9">
                  <c:v>48</c:v>
                </c:pt>
                <c:pt idx="10">
                  <c:v>56</c:v>
                </c:pt>
                <c:pt idx="11">
                  <c:v>64</c:v>
                </c:pt>
                <c:pt idx="12">
                  <c:v>72</c:v>
                </c:pt>
                <c:pt idx="13">
                  <c:v>80</c:v>
                </c:pt>
                <c:pt idx="14">
                  <c:v>88</c:v>
                </c:pt>
                <c:pt idx="15">
                  <c:v>96</c:v>
                </c:pt>
              </c:numCache>
            </c:numRef>
          </c:xVal>
          <c:yVal>
            <c:numRef>
              <c:f>Sheet1!$B$2:$B$17</c:f>
              <c:numCache>
                <c:formatCode>General</c:formatCode>
                <c:ptCount val="16"/>
                <c:pt idx="1">
                  <c:v>243.08500000000001</c:v>
                </c:pt>
                <c:pt idx="2">
                  <c:v>164.96299999999999</c:v>
                </c:pt>
                <c:pt idx="3">
                  <c:v>122.086</c:v>
                </c:pt>
                <c:pt idx="4">
                  <c:v>119.526</c:v>
                </c:pt>
                <c:pt idx="5">
                  <c:v>90.962000000000003</c:v>
                </c:pt>
                <c:pt idx="6">
                  <c:v>94.046000000000006</c:v>
                </c:pt>
                <c:pt idx="7">
                  <c:v>84.253</c:v>
                </c:pt>
                <c:pt idx="8">
                  <c:v>73.927999999999997</c:v>
                </c:pt>
                <c:pt idx="9">
                  <c:v>73.307000000000002</c:v>
                </c:pt>
                <c:pt idx="10">
                  <c:v>75.364999999999995</c:v>
                </c:pt>
                <c:pt idx="11">
                  <c:v>239.58</c:v>
                </c:pt>
              </c:numCache>
            </c:numRef>
          </c:y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Hybrid NOM_5427 (12.6 Gb)</c:v>
                </c:pt>
              </c:strCache>
            </c:strRef>
          </c:tx>
          <c:spPr>
            <a:ln w="38100">
              <a:solidFill>
                <a:srgbClr val="FF420E"/>
              </a:solidFill>
              <a:prstDash val="solid"/>
            </a:ln>
          </c:spPr>
          <c:marker>
            <c:symbol val="diamond"/>
            <c:size val="7"/>
            <c:spPr>
              <a:solidFill>
                <a:srgbClr val="FF420E"/>
              </a:solidFill>
              <a:ln>
                <a:solidFill>
                  <a:srgbClr val="FF420E"/>
                </a:solidFill>
                <a:prstDash val="solid"/>
              </a:ln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24</c:v>
                </c:pt>
                <c:pt idx="7">
                  <c:v>32</c:v>
                </c:pt>
                <c:pt idx="8">
                  <c:v>40</c:v>
                </c:pt>
                <c:pt idx="9">
                  <c:v>48</c:v>
                </c:pt>
                <c:pt idx="10">
                  <c:v>56</c:v>
                </c:pt>
                <c:pt idx="11">
                  <c:v>64</c:v>
                </c:pt>
                <c:pt idx="12">
                  <c:v>72</c:v>
                </c:pt>
                <c:pt idx="13">
                  <c:v>80</c:v>
                </c:pt>
                <c:pt idx="14">
                  <c:v>88</c:v>
                </c:pt>
                <c:pt idx="15">
                  <c:v>96</c:v>
                </c:pt>
              </c:numCache>
            </c:numRef>
          </c:xVal>
          <c:yVal>
            <c:numRef>
              <c:f>Sheet1!$C$2:$C$17</c:f>
              <c:numCache>
                <c:formatCode>General</c:formatCode>
                <c:ptCount val="16"/>
                <c:pt idx="5">
                  <c:v>267.65700000000004</c:v>
                </c:pt>
                <c:pt idx="6">
                  <c:v>205.92600000000002</c:v>
                </c:pt>
                <c:pt idx="7">
                  <c:v>159.62299999999999</c:v>
                </c:pt>
                <c:pt idx="8">
                  <c:v>129.19800000000001</c:v>
                </c:pt>
                <c:pt idx="9">
                  <c:v>117.617</c:v>
                </c:pt>
                <c:pt idx="10">
                  <c:v>107.983</c:v>
                </c:pt>
                <c:pt idx="11">
                  <c:v>102.85499999999999</c:v>
                </c:pt>
                <c:pt idx="12">
                  <c:v>97.373999999999995</c:v>
                </c:pt>
                <c:pt idx="13">
                  <c:v>90.597000000000008</c:v>
                </c:pt>
                <c:pt idx="14">
                  <c:v>79.094999999999999</c:v>
                </c:pt>
                <c:pt idx="15">
                  <c:v>77.239000000000004</c:v>
                </c:pt>
              </c:numCache>
            </c:numRef>
          </c:y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MPI NOM_2117 (120 Gb)</c:v>
                </c:pt>
              </c:strCache>
            </c:strRef>
          </c:tx>
          <c:spPr>
            <a:ln w="38100">
              <a:solidFill>
                <a:srgbClr val="FFD320"/>
              </a:solidFill>
              <a:prstDash val="solid"/>
            </a:ln>
          </c:spPr>
          <c:marker>
            <c:symbol val="dash"/>
            <c:size val="7"/>
            <c:spPr>
              <a:noFill/>
              <a:ln>
                <a:solidFill>
                  <a:srgbClr val="FFD320"/>
                </a:solidFill>
                <a:prstDash val="solid"/>
              </a:ln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24</c:v>
                </c:pt>
                <c:pt idx="7">
                  <c:v>32</c:v>
                </c:pt>
                <c:pt idx="8">
                  <c:v>40</c:v>
                </c:pt>
                <c:pt idx="9">
                  <c:v>48</c:v>
                </c:pt>
                <c:pt idx="10">
                  <c:v>56</c:v>
                </c:pt>
                <c:pt idx="11">
                  <c:v>64</c:v>
                </c:pt>
                <c:pt idx="12">
                  <c:v>72</c:v>
                </c:pt>
                <c:pt idx="13">
                  <c:v>80</c:v>
                </c:pt>
                <c:pt idx="14">
                  <c:v>88</c:v>
                </c:pt>
                <c:pt idx="15">
                  <c:v>96</c:v>
                </c:pt>
              </c:numCache>
            </c:numRef>
          </c:xVal>
          <c:yVal>
            <c:numRef>
              <c:f>Sheet1!$D$2:$D$17</c:f>
              <c:numCache>
                <c:formatCode>General</c:formatCode>
                <c:ptCount val="16"/>
                <c:pt idx="2">
                  <c:v>937.101</c:v>
                </c:pt>
                <c:pt idx="3">
                  <c:v>599.43699999999887</c:v>
                </c:pt>
                <c:pt idx="4">
                  <c:v>527.51499999999999</c:v>
                </c:pt>
                <c:pt idx="5">
                  <c:v>462.92999999999955</c:v>
                </c:pt>
                <c:pt idx="6">
                  <c:v>414.19200000000001</c:v>
                </c:pt>
                <c:pt idx="7">
                  <c:v>348.03199999999998</c:v>
                </c:pt>
                <c:pt idx="8">
                  <c:v>290.54400000000004</c:v>
                </c:pt>
                <c:pt idx="9">
                  <c:v>276.46999999999997</c:v>
                </c:pt>
                <c:pt idx="10">
                  <c:v>346.86200000000002</c:v>
                </c:pt>
                <c:pt idx="12">
                  <c:v>759.44699999999875</c:v>
                </c:pt>
              </c:numCache>
            </c:numRef>
          </c:y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Hybrid NOM_2117 (120 Gb)</c:v>
                </c:pt>
              </c:strCache>
            </c:strRef>
          </c:tx>
          <c:spPr>
            <a:ln w="38100">
              <a:solidFill>
                <a:srgbClr val="579D1C"/>
              </a:solidFill>
              <a:prstDash val="solid"/>
            </a:ln>
          </c:spPr>
          <c:marker>
            <c:symbol val="triangle"/>
            <c:size val="7"/>
            <c:spPr>
              <a:solidFill>
                <a:srgbClr val="579D1C"/>
              </a:solidFill>
              <a:ln>
                <a:solidFill>
                  <a:srgbClr val="579D1C"/>
                </a:solidFill>
                <a:prstDash val="solid"/>
              </a:ln>
            </c:spPr>
          </c:marker>
          <c:xVal>
            <c:numRef>
              <c:f>Sheet1!$A$2:$A$17</c:f>
              <c:numCache>
                <c:formatCode>General</c:formatCode>
                <c:ptCount val="16"/>
                <c:pt idx="0">
                  <c:v>1</c:v>
                </c:pt>
                <c:pt idx="1">
                  <c:v>2</c:v>
                </c:pt>
                <c:pt idx="2">
                  <c:v>4</c:v>
                </c:pt>
                <c:pt idx="3">
                  <c:v>8</c:v>
                </c:pt>
                <c:pt idx="4">
                  <c:v>12</c:v>
                </c:pt>
                <c:pt idx="5">
                  <c:v>16</c:v>
                </c:pt>
                <c:pt idx="6">
                  <c:v>24</c:v>
                </c:pt>
                <c:pt idx="7">
                  <c:v>32</c:v>
                </c:pt>
                <c:pt idx="8">
                  <c:v>40</c:v>
                </c:pt>
                <c:pt idx="9">
                  <c:v>48</c:v>
                </c:pt>
                <c:pt idx="10">
                  <c:v>56</c:v>
                </c:pt>
                <c:pt idx="11">
                  <c:v>64</c:v>
                </c:pt>
                <c:pt idx="12">
                  <c:v>72</c:v>
                </c:pt>
                <c:pt idx="13">
                  <c:v>80</c:v>
                </c:pt>
                <c:pt idx="14">
                  <c:v>88</c:v>
                </c:pt>
                <c:pt idx="15">
                  <c:v>96</c:v>
                </c:pt>
              </c:numCache>
            </c:numRef>
          </c:xVal>
          <c:yVal>
            <c:numRef>
              <c:f>Sheet1!$E$2:$E$17</c:f>
              <c:numCache>
                <c:formatCode>General</c:formatCode>
                <c:ptCount val="16"/>
                <c:pt idx="6">
                  <c:v>769.07600000000002</c:v>
                </c:pt>
                <c:pt idx="7">
                  <c:v>628.40699999999936</c:v>
                </c:pt>
                <c:pt idx="8">
                  <c:v>525.08699999999999</c:v>
                </c:pt>
                <c:pt idx="9">
                  <c:v>493.02699999999999</c:v>
                </c:pt>
                <c:pt idx="10">
                  <c:v>458.41599999999903</c:v>
                </c:pt>
                <c:pt idx="11">
                  <c:v>431.28</c:v>
                </c:pt>
                <c:pt idx="12">
                  <c:v>419.76</c:v>
                </c:pt>
                <c:pt idx="13">
                  <c:v>389.92399999999998</c:v>
                </c:pt>
                <c:pt idx="14">
                  <c:v>334.65600000000001</c:v>
                </c:pt>
                <c:pt idx="15">
                  <c:v>319.45499999999998</c:v>
                </c:pt>
              </c:numCache>
            </c:numRef>
          </c:yVal>
        </c:ser>
        <c:dLbls/>
        <c:axId val="100353152"/>
        <c:axId val="100355072"/>
      </c:scatterChart>
      <c:valAx>
        <c:axId val="100353152"/>
        <c:scaling>
          <c:orientation val="minMax"/>
          <c:max val="100"/>
        </c:scaling>
        <c:axPos val="b"/>
        <c:title>
          <c:tx>
            <c:rich>
              <a:bodyPr/>
              <a:lstStyle/>
              <a:p>
                <a:pPr>
                  <a:defRPr sz="900" b="0" i="0" u="none" strike="noStrike" baseline="0">
                    <a:solidFill>
                      <a:srgbClr val="1A1A1A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Cores</a:t>
                </a:r>
              </a:p>
            </c:rich>
          </c:tx>
          <c:layout>
            <c:manualLayout>
              <c:xMode val="edge"/>
              <c:yMode val="edge"/>
              <c:x val="0.35491052087482911"/>
              <c:y val="0.92819088667791705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B3B3B3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1A1A1A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00355072"/>
        <c:crossesAt val="0"/>
        <c:crossBetween val="midCat"/>
      </c:valAx>
      <c:valAx>
        <c:axId val="100355072"/>
        <c:scaling>
          <c:orientation val="minMax"/>
          <c:max val="1000"/>
        </c:scaling>
        <c:axPos val="l"/>
        <c:majorGridlines>
          <c:spPr>
            <a:ln w="3175">
              <a:solidFill>
                <a:srgbClr val="B3B3B3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 sz="900" b="0" i="0" u="none" strike="noStrike" baseline="0">
                    <a:solidFill>
                      <a:srgbClr val="1A1A1A"/>
                    </a:solidFill>
                    <a:latin typeface="Arial"/>
                    <a:ea typeface="Arial"/>
                    <a:cs typeface="Arial"/>
                  </a:defRPr>
                </a:pPr>
                <a:r>
                  <a:rPr lang="en-US"/>
                  <a:t>Wallclock secs</a:t>
                </a:r>
              </a:p>
            </c:rich>
          </c:tx>
          <c:layout>
            <c:manualLayout>
              <c:xMode val="edge"/>
              <c:yMode val="edge"/>
              <c:x val="2.9017841329388602E-2"/>
              <c:y val="0.42819121133279303"/>
            </c:manualLayout>
          </c:layout>
          <c:spPr>
            <a:noFill/>
            <a:ln w="25400">
              <a:noFill/>
            </a:ln>
          </c:spPr>
        </c:title>
        <c:numFmt formatCode="General" sourceLinked="1"/>
        <c:tickLblPos val="nextTo"/>
        <c:spPr>
          <a:ln w="3175">
            <a:solidFill>
              <a:srgbClr val="B3B3B3"/>
            </a:solidFill>
            <a:prstDash val="solid"/>
          </a:ln>
        </c:spPr>
        <c:txPr>
          <a:bodyPr rot="0" vert="horz"/>
          <a:lstStyle/>
          <a:p>
            <a:pPr>
              <a:defRPr sz="800" b="0" i="0" u="none" strike="noStrike" baseline="0">
                <a:solidFill>
                  <a:srgbClr val="1A1A1A"/>
                </a:solidFill>
                <a:latin typeface="Arial"/>
                <a:ea typeface="Arial"/>
                <a:cs typeface="Arial"/>
              </a:defRPr>
            </a:pPr>
            <a:endParaRPr lang="en-US"/>
          </a:p>
        </c:txPr>
        <c:crossAx val="100353152"/>
        <c:crossesAt val="0"/>
        <c:crossBetween val="midCat"/>
      </c:valAx>
      <c:spPr>
        <a:noFill/>
        <a:ln w="3175">
          <a:solidFill>
            <a:srgbClr val="B3B3B3"/>
          </a:solidFill>
          <a:prstDash val="solid"/>
        </a:ln>
      </c:spPr>
    </c:plotArea>
    <c:legend>
      <c:legendPos val="r"/>
      <c:layout>
        <c:manualLayout>
          <c:xMode val="edge"/>
          <c:yMode val="edge"/>
          <c:x val="0.77982409216906212"/>
          <c:y val="0.42553163859159493"/>
          <c:w val="0.20678252963691199"/>
          <c:h val="0.17819137366023002"/>
        </c:manualLayout>
      </c:layout>
      <c:spPr>
        <a:noFill/>
        <a:ln w="25400">
          <a:noFill/>
        </a:ln>
      </c:spPr>
      <c:txPr>
        <a:bodyPr/>
        <a:lstStyle/>
        <a:p>
          <a:pPr>
            <a:defRPr sz="735" b="0" i="0" u="none" strike="noStrike" baseline="0">
              <a:solidFill>
                <a:srgbClr val="1A1A1A"/>
              </a:solidFill>
              <a:latin typeface="Arial"/>
              <a:ea typeface="Arial"/>
              <a:cs typeface="Arial"/>
            </a:defRPr>
          </a:pPr>
          <a:endParaRPr lang="en-US"/>
        </a:p>
      </c:txPr>
    </c:legend>
    <c:plotVisOnly val="1"/>
    <c:dispBlanksAs val="span"/>
  </c:chart>
  <c:spPr>
    <a:solidFill>
      <a:srgbClr val="FFFFFF"/>
    </a:solidFill>
    <a:ln w="9525">
      <a:noFill/>
    </a:ln>
  </c:spPr>
  <c:txPr>
    <a:bodyPr/>
    <a:lstStyle/>
    <a:p>
      <a:pPr>
        <a:defRPr sz="1000" b="0" i="0" u="none" strike="noStrike" baseline="0">
          <a:solidFill>
            <a:srgbClr val="000000"/>
          </a:solidFill>
          <a:latin typeface="Arial"/>
          <a:ea typeface="Arial"/>
          <a:cs typeface="Arial"/>
        </a:defRPr>
      </a:pPr>
      <a:endParaRPr lang="en-US"/>
    </a:p>
  </c:txPr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E59C2-D2CD-8A48-AE6F-656686339A3C}" type="doc">
      <dgm:prSet loTypeId="urn:microsoft.com/office/officeart/2005/8/layout/cycle1" loCatId="" qsTypeId="urn:microsoft.com/office/officeart/2005/8/quickstyle/simple3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86BD32DB-5C8F-6F45-AFB1-E4402F86AF54}">
      <dgm:prSet phldrT="[Text]"/>
      <dgm:spPr/>
      <dgm:t>
        <a:bodyPr/>
        <a:lstStyle/>
        <a:p>
          <a:pPr algn="ctr"/>
          <a:r>
            <a:rPr lang="en-US" dirty="0" smtClean="0"/>
            <a:t>Listener reads from stream</a:t>
          </a:r>
          <a:endParaRPr lang="en-US" dirty="0"/>
        </a:p>
      </dgm:t>
    </dgm:pt>
    <dgm:pt modelId="{C6473DFA-1E8C-6646-BD58-64CD2AF84AF6}" type="parTrans" cxnId="{CB90DF5B-BC36-F04B-AA7C-275A9C49B373}">
      <dgm:prSet/>
      <dgm:spPr/>
      <dgm:t>
        <a:bodyPr/>
        <a:lstStyle/>
        <a:p>
          <a:pPr algn="ctr"/>
          <a:endParaRPr lang="en-US"/>
        </a:p>
      </dgm:t>
    </dgm:pt>
    <dgm:pt modelId="{2CDD3477-9537-3E46-9D1E-3ED17294B5E6}" type="sibTrans" cxnId="{CB90DF5B-BC36-F04B-AA7C-275A9C49B373}">
      <dgm:prSet/>
      <dgm:spPr/>
      <dgm:t>
        <a:bodyPr/>
        <a:lstStyle/>
        <a:p>
          <a:pPr algn="ctr"/>
          <a:endParaRPr lang="en-US"/>
        </a:p>
      </dgm:t>
    </dgm:pt>
    <dgm:pt modelId="{874AFB88-D7F1-9F46-BEE1-E7C89F83A4DA}">
      <dgm:prSet phldrT="[Text]"/>
      <dgm:spPr/>
      <dgm:t>
        <a:bodyPr/>
        <a:lstStyle/>
        <a:p>
          <a:pPr algn="ctr"/>
          <a:r>
            <a:rPr lang="en-US" dirty="0" smtClean="0"/>
            <a:t>Process Data ‘Chunk’</a:t>
          </a:r>
          <a:endParaRPr lang="en-US" dirty="0"/>
        </a:p>
      </dgm:t>
    </dgm:pt>
    <dgm:pt modelId="{88CD889B-558C-A543-9F1B-B9A9DD9238C4}" type="parTrans" cxnId="{2378CC4A-196C-E646-AAF4-B4415083E7C9}">
      <dgm:prSet/>
      <dgm:spPr/>
      <dgm:t>
        <a:bodyPr/>
        <a:lstStyle/>
        <a:p>
          <a:pPr algn="ctr"/>
          <a:endParaRPr lang="en-US"/>
        </a:p>
      </dgm:t>
    </dgm:pt>
    <dgm:pt modelId="{43C5A109-EE13-644A-BC0A-5CFBFCEBB845}" type="sibTrans" cxnId="{2378CC4A-196C-E646-AAF4-B4415083E7C9}">
      <dgm:prSet/>
      <dgm:spPr/>
      <dgm:t>
        <a:bodyPr/>
        <a:lstStyle/>
        <a:p>
          <a:pPr algn="ctr"/>
          <a:endParaRPr lang="en-US"/>
        </a:p>
      </dgm:t>
    </dgm:pt>
    <dgm:pt modelId="{430889E5-25B7-5F42-B8B3-166C985C7E7F}">
      <dgm:prSet phldrT="[Text]"/>
      <dgm:spPr/>
      <dgm:t>
        <a:bodyPr/>
        <a:lstStyle/>
        <a:p>
          <a:pPr algn="ctr"/>
          <a:r>
            <a:rPr lang="en-US" dirty="0" smtClean="0"/>
            <a:t>Accumulate into workspace</a:t>
          </a:r>
          <a:endParaRPr lang="en-US" dirty="0"/>
        </a:p>
      </dgm:t>
    </dgm:pt>
    <dgm:pt modelId="{6CA3A15D-BBAC-424E-A310-4AB4E3B55006}" type="parTrans" cxnId="{2780E68F-98AC-4447-8DEB-0A4310A95654}">
      <dgm:prSet/>
      <dgm:spPr/>
      <dgm:t>
        <a:bodyPr/>
        <a:lstStyle/>
        <a:p>
          <a:pPr algn="ctr"/>
          <a:endParaRPr lang="en-US"/>
        </a:p>
      </dgm:t>
    </dgm:pt>
    <dgm:pt modelId="{E118DE78-605C-D04C-8225-9A2B887DE8E7}" type="sibTrans" cxnId="{2780E68F-98AC-4447-8DEB-0A4310A95654}">
      <dgm:prSet/>
      <dgm:spPr/>
      <dgm:t>
        <a:bodyPr/>
        <a:lstStyle/>
        <a:p>
          <a:pPr algn="ctr"/>
          <a:endParaRPr lang="en-US"/>
        </a:p>
      </dgm:t>
    </dgm:pt>
    <dgm:pt modelId="{2A045CDE-8FA5-B142-848B-CF065EFD84D2}">
      <dgm:prSet phldrT="[Text]"/>
      <dgm:spPr/>
      <dgm:t>
        <a:bodyPr/>
        <a:lstStyle/>
        <a:p>
          <a:pPr algn="ctr"/>
          <a:r>
            <a:rPr lang="en-US" dirty="0" smtClean="0"/>
            <a:t>Do Post Processing (if required)</a:t>
          </a:r>
          <a:endParaRPr lang="en-US" dirty="0"/>
        </a:p>
      </dgm:t>
    </dgm:pt>
    <dgm:pt modelId="{B8108ABB-7F78-4341-9C64-B83B2C5287A0}" type="parTrans" cxnId="{06E361D2-7AD5-024B-8796-6550B3419025}">
      <dgm:prSet/>
      <dgm:spPr/>
      <dgm:t>
        <a:bodyPr/>
        <a:lstStyle/>
        <a:p>
          <a:pPr algn="ctr"/>
          <a:endParaRPr lang="en-US"/>
        </a:p>
      </dgm:t>
    </dgm:pt>
    <dgm:pt modelId="{87D82B37-D8FD-0A46-B55A-B3B0D01557F3}" type="sibTrans" cxnId="{06E361D2-7AD5-024B-8796-6550B3419025}">
      <dgm:prSet/>
      <dgm:spPr/>
      <dgm:t>
        <a:bodyPr/>
        <a:lstStyle/>
        <a:p>
          <a:pPr algn="ctr"/>
          <a:endParaRPr lang="en-US"/>
        </a:p>
      </dgm:t>
    </dgm:pt>
    <dgm:pt modelId="{360EF904-25D0-C64A-9147-80CCA95B1BD6}">
      <dgm:prSet phldrT="[Text]"/>
      <dgm:spPr/>
      <dgm:t>
        <a:bodyPr/>
        <a:lstStyle/>
        <a:p>
          <a:pPr algn="ctr"/>
          <a:r>
            <a:rPr lang="en-US" dirty="0" smtClean="0"/>
            <a:t>Update Output Workspace</a:t>
          </a:r>
          <a:endParaRPr lang="en-US" dirty="0"/>
        </a:p>
      </dgm:t>
    </dgm:pt>
    <dgm:pt modelId="{65C0A6DC-B514-1442-BA80-F4ADF039ECA3}" type="parTrans" cxnId="{BD474036-B2EB-374D-BB2F-9019062FC9AC}">
      <dgm:prSet/>
      <dgm:spPr/>
      <dgm:t>
        <a:bodyPr/>
        <a:lstStyle/>
        <a:p>
          <a:pPr algn="ctr"/>
          <a:endParaRPr lang="en-US"/>
        </a:p>
      </dgm:t>
    </dgm:pt>
    <dgm:pt modelId="{77E35932-004A-6641-A295-B950F035B666}" type="sibTrans" cxnId="{BD474036-B2EB-374D-BB2F-9019062FC9AC}">
      <dgm:prSet/>
      <dgm:spPr/>
      <dgm:t>
        <a:bodyPr/>
        <a:lstStyle/>
        <a:p>
          <a:pPr algn="ctr"/>
          <a:endParaRPr lang="en-US"/>
        </a:p>
      </dgm:t>
    </dgm:pt>
    <dgm:pt modelId="{6B697A83-18AC-2E40-ACFE-AFC31F28DFE9}" type="pres">
      <dgm:prSet presAssocID="{011E59C2-D2CD-8A48-AE6F-656686339A3C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A5C3C1-D12A-2141-B782-CE4B98C36CF4}" type="pres">
      <dgm:prSet presAssocID="{86BD32DB-5C8F-6F45-AFB1-E4402F86AF54}" presName="dummy" presStyleCnt="0"/>
      <dgm:spPr/>
      <dgm:t>
        <a:bodyPr/>
        <a:lstStyle/>
        <a:p>
          <a:endParaRPr lang="en-US"/>
        </a:p>
      </dgm:t>
    </dgm:pt>
    <dgm:pt modelId="{B760AA53-8F13-D242-AF91-849F4F453354}" type="pres">
      <dgm:prSet presAssocID="{86BD32DB-5C8F-6F45-AFB1-E4402F86AF54}" presName="node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ED0993-A439-C944-96E2-5FAC27C7434B}" type="pres">
      <dgm:prSet presAssocID="{2CDD3477-9537-3E46-9D1E-3ED17294B5E6}" presName="sibTrans" presStyleLbl="node1" presStyleIdx="0" presStyleCnt="5"/>
      <dgm:spPr/>
      <dgm:t>
        <a:bodyPr/>
        <a:lstStyle/>
        <a:p>
          <a:endParaRPr lang="en-US"/>
        </a:p>
      </dgm:t>
    </dgm:pt>
    <dgm:pt modelId="{B1393B61-89B3-1447-9CC8-8750438D5787}" type="pres">
      <dgm:prSet presAssocID="{874AFB88-D7F1-9F46-BEE1-E7C89F83A4DA}" presName="dummy" presStyleCnt="0"/>
      <dgm:spPr/>
      <dgm:t>
        <a:bodyPr/>
        <a:lstStyle/>
        <a:p>
          <a:endParaRPr lang="en-US"/>
        </a:p>
      </dgm:t>
    </dgm:pt>
    <dgm:pt modelId="{3E76FB5C-D2DC-7948-82B5-7EDF30DDC2BA}" type="pres">
      <dgm:prSet presAssocID="{874AFB88-D7F1-9F46-BEE1-E7C89F83A4DA}" presName="node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26A220-39C8-FC4B-B39F-9941EEB9D913}" type="pres">
      <dgm:prSet presAssocID="{43C5A109-EE13-644A-BC0A-5CFBFCEBB845}" presName="sibTrans" presStyleLbl="node1" presStyleIdx="1" presStyleCnt="5"/>
      <dgm:spPr/>
      <dgm:t>
        <a:bodyPr/>
        <a:lstStyle/>
        <a:p>
          <a:endParaRPr lang="en-US"/>
        </a:p>
      </dgm:t>
    </dgm:pt>
    <dgm:pt modelId="{9EA1DFCE-B77F-8142-B140-71D0EA95C2AD}" type="pres">
      <dgm:prSet presAssocID="{430889E5-25B7-5F42-B8B3-166C985C7E7F}" presName="dummy" presStyleCnt="0"/>
      <dgm:spPr/>
      <dgm:t>
        <a:bodyPr/>
        <a:lstStyle/>
        <a:p>
          <a:endParaRPr lang="en-US"/>
        </a:p>
      </dgm:t>
    </dgm:pt>
    <dgm:pt modelId="{2128337D-B60C-A842-9603-079CFB64B241}" type="pres">
      <dgm:prSet presAssocID="{430889E5-25B7-5F42-B8B3-166C985C7E7F}" presName="node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8C54DA-930D-7849-A34F-2B09F242799B}" type="pres">
      <dgm:prSet presAssocID="{E118DE78-605C-D04C-8225-9A2B887DE8E7}" presName="sibTrans" presStyleLbl="node1" presStyleIdx="2" presStyleCnt="5"/>
      <dgm:spPr/>
      <dgm:t>
        <a:bodyPr/>
        <a:lstStyle/>
        <a:p>
          <a:endParaRPr lang="en-US"/>
        </a:p>
      </dgm:t>
    </dgm:pt>
    <dgm:pt modelId="{35AE0372-6625-4048-8B72-98B08A9336D0}" type="pres">
      <dgm:prSet presAssocID="{2A045CDE-8FA5-B142-848B-CF065EFD84D2}" presName="dummy" presStyleCnt="0"/>
      <dgm:spPr/>
      <dgm:t>
        <a:bodyPr/>
        <a:lstStyle/>
        <a:p>
          <a:endParaRPr lang="en-US"/>
        </a:p>
      </dgm:t>
    </dgm:pt>
    <dgm:pt modelId="{F05C1F44-DAA3-6D49-86DD-9C0F92DBFCF4}" type="pres">
      <dgm:prSet presAssocID="{2A045CDE-8FA5-B142-848B-CF065EFD84D2}" presName="node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2BFE87A-34EA-3843-957F-3F6FF62B1CBD}" type="pres">
      <dgm:prSet presAssocID="{87D82B37-D8FD-0A46-B55A-B3B0D01557F3}" presName="sibTrans" presStyleLbl="node1" presStyleIdx="3" presStyleCnt="5"/>
      <dgm:spPr/>
      <dgm:t>
        <a:bodyPr/>
        <a:lstStyle/>
        <a:p>
          <a:endParaRPr lang="en-US"/>
        </a:p>
      </dgm:t>
    </dgm:pt>
    <dgm:pt modelId="{6A4B66BF-C550-6D41-9000-540A4F70C064}" type="pres">
      <dgm:prSet presAssocID="{360EF904-25D0-C64A-9147-80CCA95B1BD6}" presName="dummy" presStyleCnt="0"/>
      <dgm:spPr/>
      <dgm:t>
        <a:bodyPr/>
        <a:lstStyle/>
        <a:p>
          <a:endParaRPr lang="en-US"/>
        </a:p>
      </dgm:t>
    </dgm:pt>
    <dgm:pt modelId="{2BB8AB25-FBC3-1F42-AFBA-39B08D5A475F}" type="pres">
      <dgm:prSet presAssocID="{360EF904-25D0-C64A-9147-80CCA95B1BD6}" presName="nod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F130791-0971-A446-873A-9855B8A52BA3}" type="pres">
      <dgm:prSet presAssocID="{77E35932-004A-6641-A295-B950F035B666}" presName="sibTrans" presStyleLbl="node1" presStyleIdx="4" presStyleCnt="5"/>
      <dgm:spPr/>
      <dgm:t>
        <a:bodyPr/>
        <a:lstStyle/>
        <a:p>
          <a:endParaRPr lang="en-US"/>
        </a:p>
      </dgm:t>
    </dgm:pt>
  </dgm:ptLst>
  <dgm:cxnLst>
    <dgm:cxn modelId="{2780E68F-98AC-4447-8DEB-0A4310A95654}" srcId="{011E59C2-D2CD-8A48-AE6F-656686339A3C}" destId="{430889E5-25B7-5F42-B8B3-166C985C7E7F}" srcOrd="2" destOrd="0" parTransId="{6CA3A15D-BBAC-424E-A310-4AB4E3B55006}" sibTransId="{E118DE78-605C-D04C-8225-9A2B887DE8E7}"/>
    <dgm:cxn modelId="{B4F1D4D7-0C18-4440-8EDB-F960D526F7EE}" type="presOf" srcId="{011E59C2-D2CD-8A48-AE6F-656686339A3C}" destId="{6B697A83-18AC-2E40-ACFE-AFC31F28DFE9}" srcOrd="0" destOrd="0" presId="urn:microsoft.com/office/officeart/2005/8/layout/cycle1"/>
    <dgm:cxn modelId="{8CFB83D8-B982-594F-82D6-355F223FB917}" type="presOf" srcId="{2A045CDE-8FA5-B142-848B-CF065EFD84D2}" destId="{F05C1F44-DAA3-6D49-86DD-9C0F92DBFCF4}" srcOrd="0" destOrd="0" presId="urn:microsoft.com/office/officeart/2005/8/layout/cycle1"/>
    <dgm:cxn modelId="{CB90DF5B-BC36-F04B-AA7C-275A9C49B373}" srcId="{011E59C2-D2CD-8A48-AE6F-656686339A3C}" destId="{86BD32DB-5C8F-6F45-AFB1-E4402F86AF54}" srcOrd="0" destOrd="0" parTransId="{C6473DFA-1E8C-6646-BD58-64CD2AF84AF6}" sibTransId="{2CDD3477-9537-3E46-9D1E-3ED17294B5E6}"/>
    <dgm:cxn modelId="{965E7267-31CB-DC4D-B60B-5390CA9DDA1A}" type="presOf" srcId="{2CDD3477-9537-3E46-9D1E-3ED17294B5E6}" destId="{08ED0993-A439-C944-96E2-5FAC27C7434B}" srcOrd="0" destOrd="0" presId="urn:microsoft.com/office/officeart/2005/8/layout/cycle1"/>
    <dgm:cxn modelId="{43072C5B-949E-8647-9C08-3D02FC8CB546}" type="presOf" srcId="{360EF904-25D0-C64A-9147-80CCA95B1BD6}" destId="{2BB8AB25-FBC3-1F42-AFBA-39B08D5A475F}" srcOrd="0" destOrd="0" presId="urn:microsoft.com/office/officeart/2005/8/layout/cycle1"/>
    <dgm:cxn modelId="{5F22AA4A-87EA-914F-8CA9-1A5F9475CCE8}" type="presOf" srcId="{87D82B37-D8FD-0A46-B55A-B3B0D01557F3}" destId="{E2BFE87A-34EA-3843-957F-3F6FF62B1CBD}" srcOrd="0" destOrd="0" presId="urn:microsoft.com/office/officeart/2005/8/layout/cycle1"/>
    <dgm:cxn modelId="{5DAA5193-D0F7-D94C-9515-1F7163267C65}" type="presOf" srcId="{430889E5-25B7-5F42-B8B3-166C985C7E7F}" destId="{2128337D-B60C-A842-9603-079CFB64B241}" srcOrd="0" destOrd="0" presId="urn:microsoft.com/office/officeart/2005/8/layout/cycle1"/>
    <dgm:cxn modelId="{07C3A0A3-5CCA-8440-9F5A-2F7E2AB17B60}" type="presOf" srcId="{86BD32DB-5C8F-6F45-AFB1-E4402F86AF54}" destId="{B760AA53-8F13-D242-AF91-849F4F453354}" srcOrd="0" destOrd="0" presId="urn:microsoft.com/office/officeart/2005/8/layout/cycle1"/>
    <dgm:cxn modelId="{A924DA3B-98B7-2F40-A3E2-52B90A299CAB}" type="presOf" srcId="{77E35932-004A-6641-A295-B950F035B666}" destId="{0F130791-0971-A446-873A-9855B8A52BA3}" srcOrd="0" destOrd="0" presId="urn:microsoft.com/office/officeart/2005/8/layout/cycle1"/>
    <dgm:cxn modelId="{06E361D2-7AD5-024B-8796-6550B3419025}" srcId="{011E59C2-D2CD-8A48-AE6F-656686339A3C}" destId="{2A045CDE-8FA5-B142-848B-CF065EFD84D2}" srcOrd="3" destOrd="0" parTransId="{B8108ABB-7F78-4341-9C64-B83B2C5287A0}" sibTransId="{87D82B37-D8FD-0A46-B55A-B3B0D01557F3}"/>
    <dgm:cxn modelId="{BD474036-B2EB-374D-BB2F-9019062FC9AC}" srcId="{011E59C2-D2CD-8A48-AE6F-656686339A3C}" destId="{360EF904-25D0-C64A-9147-80CCA95B1BD6}" srcOrd="4" destOrd="0" parTransId="{65C0A6DC-B514-1442-BA80-F4ADF039ECA3}" sibTransId="{77E35932-004A-6641-A295-B950F035B666}"/>
    <dgm:cxn modelId="{2378CC4A-196C-E646-AAF4-B4415083E7C9}" srcId="{011E59C2-D2CD-8A48-AE6F-656686339A3C}" destId="{874AFB88-D7F1-9F46-BEE1-E7C89F83A4DA}" srcOrd="1" destOrd="0" parTransId="{88CD889B-558C-A543-9F1B-B9A9DD9238C4}" sibTransId="{43C5A109-EE13-644A-BC0A-5CFBFCEBB845}"/>
    <dgm:cxn modelId="{4FC3B774-834C-A94D-AB75-642F0CFEDE1A}" type="presOf" srcId="{E118DE78-605C-D04C-8225-9A2B887DE8E7}" destId="{2D8C54DA-930D-7849-A34F-2B09F242799B}" srcOrd="0" destOrd="0" presId="urn:microsoft.com/office/officeart/2005/8/layout/cycle1"/>
    <dgm:cxn modelId="{E4B8AC85-7628-8B4C-A83B-FDC7CBFECA56}" type="presOf" srcId="{874AFB88-D7F1-9F46-BEE1-E7C89F83A4DA}" destId="{3E76FB5C-D2DC-7948-82B5-7EDF30DDC2BA}" srcOrd="0" destOrd="0" presId="urn:microsoft.com/office/officeart/2005/8/layout/cycle1"/>
    <dgm:cxn modelId="{9373D530-BDD3-4F4F-BEE8-294C5101D8A0}" type="presOf" srcId="{43C5A109-EE13-644A-BC0A-5CFBFCEBB845}" destId="{3F26A220-39C8-FC4B-B39F-9941EEB9D913}" srcOrd="0" destOrd="0" presId="urn:microsoft.com/office/officeart/2005/8/layout/cycle1"/>
    <dgm:cxn modelId="{6C6B7ED0-D248-B648-B148-8D7BF45DE9AC}" type="presParOf" srcId="{6B697A83-18AC-2E40-ACFE-AFC31F28DFE9}" destId="{7CA5C3C1-D12A-2141-B782-CE4B98C36CF4}" srcOrd="0" destOrd="0" presId="urn:microsoft.com/office/officeart/2005/8/layout/cycle1"/>
    <dgm:cxn modelId="{EF916791-9ABF-3044-9E9E-CE3238FCFB66}" type="presParOf" srcId="{6B697A83-18AC-2E40-ACFE-AFC31F28DFE9}" destId="{B760AA53-8F13-D242-AF91-849F4F453354}" srcOrd="1" destOrd="0" presId="urn:microsoft.com/office/officeart/2005/8/layout/cycle1"/>
    <dgm:cxn modelId="{DD42FC79-DA91-F44F-AF57-E621F278FCE2}" type="presParOf" srcId="{6B697A83-18AC-2E40-ACFE-AFC31F28DFE9}" destId="{08ED0993-A439-C944-96E2-5FAC27C7434B}" srcOrd="2" destOrd="0" presId="urn:microsoft.com/office/officeart/2005/8/layout/cycle1"/>
    <dgm:cxn modelId="{8179A925-C968-A645-A7C8-A3747A0B4FCB}" type="presParOf" srcId="{6B697A83-18AC-2E40-ACFE-AFC31F28DFE9}" destId="{B1393B61-89B3-1447-9CC8-8750438D5787}" srcOrd="3" destOrd="0" presId="urn:microsoft.com/office/officeart/2005/8/layout/cycle1"/>
    <dgm:cxn modelId="{D5CDF86A-802C-6249-9A56-423AB1918A6B}" type="presParOf" srcId="{6B697A83-18AC-2E40-ACFE-AFC31F28DFE9}" destId="{3E76FB5C-D2DC-7948-82B5-7EDF30DDC2BA}" srcOrd="4" destOrd="0" presId="urn:microsoft.com/office/officeart/2005/8/layout/cycle1"/>
    <dgm:cxn modelId="{9B82BFCF-DCB6-0341-B724-CD302A2E3007}" type="presParOf" srcId="{6B697A83-18AC-2E40-ACFE-AFC31F28DFE9}" destId="{3F26A220-39C8-FC4B-B39F-9941EEB9D913}" srcOrd="5" destOrd="0" presId="urn:microsoft.com/office/officeart/2005/8/layout/cycle1"/>
    <dgm:cxn modelId="{4219AD3B-8DA6-204A-90E3-CB50CA08B7F4}" type="presParOf" srcId="{6B697A83-18AC-2E40-ACFE-AFC31F28DFE9}" destId="{9EA1DFCE-B77F-8142-B140-71D0EA95C2AD}" srcOrd="6" destOrd="0" presId="urn:microsoft.com/office/officeart/2005/8/layout/cycle1"/>
    <dgm:cxn modelId="{87951872-C857-1641-8FC6-4B0CEAD770E2}" type="presParOf" srcId="{6B697A83-18AC-2E40-ACFE-AFC31F28DFE9}" destId="{2128337D-B60C-A842-9603-079CFB64B241}" srcOrd="7" destOrd="0" presId="urn:microsoft.com/office/officeart/2005/8/layout/cycle1"/>
    <dgm:cxn modelId="{D32B9AB0-9090-3346-978F-5873898CD713}" type="presParOf" srcId="{6B697A83-18AC-2E40-ACFE-AFC31F28DFE9}" destId="{2D8C54DA-930D-7849-A34F-2B09F242799B}" srcOrd="8" destOrd="0" presId="urn:microsoft.com/office/officeart/2005/8/layout/cycle1"/>
    <dgm:cxn modelId="{5AB2B7FC-A247-9445-94A1-99F36BE1E0EA}" type="presParOf" srcId="{6B697A83-18AC-2E40-ACFE-AFC31F28DFE9}" destId="{35AE0372-6625-4048-8B72-98B08A9336D0}" srcOrd="9" destOrd="0" presId="urn:microsoft.com/office/officeart/2005/8/layout/cycle1"/>
    <dgm:cxn modelId="{F55FAEEA-2A2F-0F41-82A0-C712019E5EC8}" type="presParOf" srcId="{6B697A83-18AC-2E40-ACFE-AFC31F28DFE9}" destId="{F05C1F44-DAA3-6D49-86DD-9C0F92DBFCF4}" srcOrd="10" destOrd="0" presId="urn:microsoft.com/office/officeart/2005/8/layout/cycle1"/>
    <dgm:cxn modelId="{6A342CA2-0CA9-2048-BEC8-66782C5CE567}" type="presParOf" srcId="{6B697A83-18AC-2E40-ACFE-AFC31F28DFE9}" destId="{E2BFE87A-34EA-3843-957F-3F6FF62B1CBD}" srcOrd="11" destOrd="0" presId="urn:microsoft.com/office/officeart/2005/8/layout/cycle1"/>
    <dgm:cxn modelId="{C58935B3-FC9F-4247-B2DC-3F5CB64CE6C8}" type="presParOf" srcId="{6B697A83-18AC-2E40-ACFE-AFC31F28DFE9}" destId="{6A4B66BF-C550-6D41-9000-540A4F70C064}" srcOrd="12" destOrd="0" presId="urn:microsoft.com/office/officeart/2005/8/layout/cycle1"/>
    <dgm:cxn modelId="{6B27E85C-3B60-B049-99D6-0022248117C4}" type="presParOf" srcId="{6B697A83-18AC-2E40-ACFE-AFC31F28DFE9}" destId="{2BB8AB25-FBC3-1F42-AFBA-39B08D5A475F}" srcOrd="13" destOrd="0" presId="urn:microsoft.com/office/officeart/2005/8/layout/cycle1"/>
    <dgm:cxn modelId="{612F17AC-DA96-A94F-9B3D-6985E04969DE}" type="presParOf" srcId="{6B697A83-18AC-2E40-ACFE-AFC31F28DFE9}" destId="{0F130791-0971-A446-873A-9855B8A52BA3}" srcOrd="14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760AA53-8F13-D242-AF91-849F4F453354}">
      <dsp:nvSpPr>
        <dsp:cNvPr id="0" name=""/>
        <dsp:cNvSpPr/>
      </dsp:nvSpPr>
      <dsp:spPr>
        <a:xfrm>
          <a:off x="3970390" y="36596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Listener reads from stream</a:t>
          </a:r>
          <a:endParaRPr lang="en-US" sz="1900" kern="1200" dirty="0"/>
        </a:p>
      </dsp:txBody>
      <dsp:txXfrm>
        <a:off x="3970390" y="36596"/>
        <a:ext cx="1237292" cy="1237292"/>
      </dsp:txXfrm>
    </dsp:sp>
    <dsp:sp modelId="{08ED0993-A439-C944-96E2-5FAC27C7434B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21293764"/>
            <a:gd name="adj4" fmla="val 19765781"/>
            <a:gd name="adj5" fmla="val 6065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2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6FB5C-D2DC-7948-82B5-7EDF30DDC2BA}">
      <dsp:nvSpPr>
        <dsp:cNvPr id="0" name=""/>
        <dsp:cNvSpPr/>
      </dsp:nvSpPr>
      <dsp:spPr>
        <a:xfrm>
          <a:off x="4718460" y="2338919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Process Data ‘Chunk’</a:t>
          </a:r>
          <a:endParaRPr lang="en-US" sz="1900" kern="1200" dirty="0"/>
        </a:p>
      </dsp:txBody>
      <dsp:txXfrm>
        <a:off x="4718460" y="2338919"/>
        <a:ext cx="1237292" cy="1237292"/>
      </dsp:txXfrm>
    </dsp:sp>
    <dsp:sp modelId="{3F26A220-39C8-FC4B-B39F-9941EEB9D913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4015240"/>
            <a:gd name="adj4" fmla="val 2252935"/>
            <a:gd name="adj5" fmla="val 6065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3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28337D-B60C-A842-9603-079CFB64B241}">
      <dsp:nvSpPr>
        <dsp:cNvPr id="0" name=""/>
        <dsp:cNvSpPr/>
      </dsp:nvSpPr>
      <dsp:spPr>
        <a:xfrm>
          <a:off x="2759987" y="3761833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Accumulate into workspace</a:t>
          </a:r>
          <a:endParaRPr lang="en-US" sz="1900" kern="1200" dirty="0"/>
        </a:p>
      </dsp:txBody>
      <dsp:txXfrm>
        <a:off x="2759987" y="3761833"/>
        <a:ext cx="1237292" cy="1237292"/>
      </dsp:txXfrm>
    </dsp:sp>
    <dsp:sp modelId="{2D8C54DA-930D-7849-A34F-2B09F242799B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8211280"/>
            <a:gd name="adj4" fmla="val 6448976"/>
            <a:gd name="adj5" fmla="val 6065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4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5C1F44-DAA3-6D49-86DD-9C0F92DBFCF4}">
      <dsp:nvSpPr>
        <dsp:cNvPr id="0" name=""/>
        <dsp:cNvSpPr/>
      </dsp:nvSpPr>
      <dsp:spPr>
        <a:xfrm>
          <a:off x="801514" y="2338919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Do Post Processing (if required)</a:t>
          </a:r>
          <a:endParaRPr lang="en-US" sz="1900" kern="1200" dirty="0"/>
        </a:p>
      </dsp:txBody>
      <dsp:txXfrm>
        <a:off x="801514" y="2338919"/>
        <a:ext cx="1237292" cy="1237292"/>
      </dsp:txXfrm>
    </dsp:sp>
    <dsp:sp modelId="{E2BFE87A-34EA-3843-957F-3F6FF62B1CBD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12298434"/>
            <a:gd name="adj4" fmla="val 10770451"/>
            <a:gd name="adj5" fmla="val 6065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5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BB8AB25-FBC3-1F42-AFBA-39B08D5A475F}">
      <dsp:nvSpPr>
        <dsp:cNvPr id="0" name=""/>
        <dsp:cNvSpPr/>
      </dsp:nvSpPr>
      <dsp:spPr>
        <a:xfrm>
          <a:off x="1549584" y="36596"/>
          <a:ext cx="1237292" cy="12372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Update Output Workspace</a:t>
          </a:r>
          <a:endParaRPr lang="en-US" sz="1900" kern="1200" dirty="0"/>
        </a:p>
      </dsp:txBody>
      <dsp:txXfrm>
        <a:off x="1549584" y="36596"/>
        <a:ext cx="1237292" cy="1237292"/>
      </dsp:txXfrm>
    </dsp:sp>
    <dsp:sp modelId="{0F130791-0971-A446-873A-9855B8A52BA3}">
      <dsp:nvSpPr>
        <dsp:cNvPr id="0" name=""/>
        <dsp:cNvSpPr/>
      </dsp:nvSpPr>
      <dsp:spPr>
        <a:xfrm>
          <a:off x="1057995" y="580"/>
          <a:ext cx="4641276" cy="4641276"/>
        </a:xfrm>
        <a:prstGeom prst="circularArrow">
          <a:avLst>
            <a:gd name="adj1" fmla="val 5198"/>
            <a:gd name="adj2" fmla="val 335785"/>
            <a:gd name="adj3" fmla="val 16866226"/>
            <a:gd name="adj4" fmla="val 15197989"/>
            <a:gd name="adj5" fmla="val 6065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6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6133E70-8B3E-4500-BAD9-9CE855371A09}" type="datetimeFigureOut">
              <a:rPr lang="en-US"/>
              <a:pPr>
                <a:defRPr/>
              </a:pPr>
              <a:t>9/20/2012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975" y="4416429"/>
            <a:ext cx="55054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2982913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7313" y="8829675"/>
            <a:ext cx="298291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C20F866-E43C-408E-A637-F1A094D0D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2542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509935F-462A-7243-816E-462359D89197}" type="slidenum">
              <a:rPr lang="en-US"/>
              <a:pPr/>
              <a:t>12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117600" y="706438"/>
            <a:ext cx="4646613" cy="34861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5050BB-0174-044E-B276-A440976E5A3F}" type="slidenum">
              <a:rPr lang="en-US"/>
              <a:pPr/>
              <a:t>13</a:t>
            </a:fld>
            <a:endParaRPr 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99376F-A5E7-D04D-BD2B-21F24FA43C2E}" type="slidenum">
              <a:rPr lang="en-US"/>
              <a:pPr/>
              <a:t>14</a:t>
            </a:fld>
            <a:endParaRPr lang="en-US"/>
          </a:p>
        </p:txBody>
      </p:sp>
      <p:sp>
        <p:nvSpPr>
          <p:cNvPr id="215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15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E9DA253-DC8B-834E-910E-E7AD8F02822A}" type="slidenum">
              <a:rPr lang="en-US"/>
              <a:pPr/>
              <a:t>15</a:t>
            </a:fld>
            <a:endParaRPr lang="en-US"/>
          </a:p>
        </p:txBody>
      </p:sp>
      <p:sp>
        <p:nvSpPr>
          <p:cNvPr id="225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25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E9FF48-D8A3-934B-A7B9-B2E077513A11}" type="slidenum">
              <a:rPr lang="en-US"/>
              <a:pPr/>
              <a:t>16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DDED817-218A-DA4A-B6C1-8D28EFC32D92}" type="slidenum">
              <a:rPr lang="en-US"/>
              <a:pPr/>
              <a:t>17</a:t>
            </a:fld>
            <a:endParaRPr lang="en-US"/>
          </a:p>
        </p:txBody>
      </p:sp>
      <p:sp>
        <p:nvSpPr>
          <p:cNvPr id="2457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457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67B4BAD-DB8E-914C-B0C3-63017582BED5}" type="slidenum">
              <a:rPr lang="en-US"/>
              <a:pPr/>
              <a:t>18</a:t>
            </a:fld>
            <a:endParaRPr lang="en-US"/>
          </a:p>
        </p:txBody>
      </p:sp>
      <p:sp>
        <p:nvSpPr>
          <p:cNvPr id="2560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560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00C5C5-981F-4F4E-9A54-34302EDCEF0C}" type="slidenum">
              <a:rPr lang="en-US"/>
              <a:pPr/>
              <a:t>19</a:t>
            </a:fld>
            <a:endParaRPr lang="en-US"/>
          </a:p>
        </p:txBody>
      </p:sp>
      <p:sp>
        <p:nvSpPr>
          <p:cNvPr id="266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66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F57A188-DA4F-3747-AFF7-236693C5FABE}" type="slidenum">
              <a:rPr lang="en-US"/>
              <a:pPr/>
              <a:t>20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39C5D69-EDF4-B048-B0DD-893FE38F415B}" type="slidenum">
              <a:rPr lang="en-US"/>
              <a:pPr/>
              <a:t>21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A78C4D0-43DC-1242-B948-34FAF06AC208}" type="slidenum">
              <a:rPr lang="en-US"/>
              <a:pPr/>
              <a:t>22</a:t>
            </a:fld>
            <a:endParaRPr lang="en-US"/>
          </a:p>
        </p:txBody>
      </p:sp>
      <p:sp>
        <p:nvSpPr>
          <p:cNvPr id="2969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969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B7DA649-06C8-E444-9E91-5A3AA1850CFC}" type="slidenum">
              <a:rPr lang="en-US"/>
              <a:pPr/>
              <a:t>23</a:t>
            </a:fld>
            <a:endParaRPr lang="en-US"/>
          </a:p>
        </p:txBody>
      </p:sp>
      <p:sp>
        <p:nvSpPr>
          <p:cNvPr id="30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26B0E4-8DAC-CD47-B493-86D388792AF9}" type="slidenum">
              <a:rPr lang="en-US"/>
              <a:pPr/>
              <a:t>24</a:t>
            </a:fld>
            <a:endParaRPr lang="en-US"/>
          </a:p>
        </p:txBody>
      </p:sp>
      <p:sp>
        <p:nvSpPr>
          <p:cNvPr id="3174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174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BFC401-CD1E-DA47-8F37-2DDCD4FE8BCE}" type="slidenum">
              <a:rPr lang="en-US"/>
              <a:pPr/>
              <a:t>25</a:t>
            </a:fld>
            <a:endParaRPr lang="en-US"/>
          </a:p>
        </p:txBody>
      </p:sp>
      <p:sp>
        <p:nvSpPr>
          <p:cNvPr id="3276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277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F545276-060C-6641-B076-876FB796F86E}" type="slidenum">
              <a:rPr lang="en-US"/>
              <a:pPr/>
              <a:t>26</a:t>
            </a:fld>
            <a:endParaRPr lang="en-US"/>
          </a:p>
        </p:txBody>
      </p:sp>
      <p:sp>
        <p:nvSpPr>
          <p:cNvPr id="3379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0" y="706438"/>
            <a:ext cx="1588" cy="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379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8744" y="4414910"/>
            <a:ext cx="5505732" cy="4183086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Plots update automatically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788002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Listener design separates</a:t>
            </a:r>
            <a:r>
              <a:rPr lang="en-US" baseline="0" dirty="0" smtClean="0"/>
              <a:t> facility and DAS specific code in one plugin replaceable location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1311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handle change over between runs</a:t>
            </a:r>
          </a:p>
          <a:p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730807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showing basis data replay</a:t>
            </a:r>
          </a:p>
          <a:p>
            <a:r>
              <a:rPr lang="en-US" dirty="0" smtClean="0"/>
              <a:t>…process (python script) -&gt; I(angle, w)</a:t>
            </a:r>
          </a:p>
          <a:p>
            <a:r>
              <a:rPr lang="en-US" dirty="0" smtClean="0"/>
              <a:t>…post process to S(</a:t>
            </a:r>
            <a:r>
              <a:rPr lang="en-US" dirty="0" err="1" smtClean="0"/>
              <a:t>Q,w</a:t>
            </a:r>
            <a:r>
              <a:rPr lang="en-US" dirty="0" smtClean="0"/>
              <a:t>)</a:t>
            </a:r>
          </a:p>
          <a:p>
            <a:r>
              <a:rPr lang="en-US" dirty="0" smtClean="0"/>
              <a:t>Showing updating plot, </a:t>
            </a:r>
            <a:r>
              <a:rPr lang="en-US" dirty="0" err="1" smtClean="0"/>
              <a:t>multiplot</a:t>
            </a:r>
            <a:r>
              <a:rPr lang="en-US" dirty="0" smtClean="0"/>
              <a:t>, slice viewer (live cut)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6069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358448-9039-B440-BF82-54983A06277C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2911" y="1642534"/>
            <a:ext cx="4454622" cy="103963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179" y="3623734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88901" y="643466"/>
            <a:ext cx="5245100" cy="5174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662738"/>
            <a:ext cx="2895600" cy="1825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68551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585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914400"/>
            <a:ext cx="8229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71CFB7E0-530C-4077-A0D0-B4512840F47B}" type="slidenum">
              <a:rPr lang="en-US" sz="90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029" name="Content Placeholder 10" descr="ORNL emboss_2.png"/>
          <p:cNvPicPr>
            <a:picLocks noChangeAspect="1"/>
          </p:cNvPicPr>
          <p:nvPr userDrawn="1"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 cstate="print">
            <a:alphaModFix amt="41000"/>
            <a:grayscl/>
          </a:blip>
          <a:stretch>
            <a:fillRect/>
          </a:stretch>
        </p:blipFill>
        <p:spPr>
          <a:xfrm>
            <a:off x="3441702" y="6339190"/>
            <a:ext cx="2264832" cy="22341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3" r:id="rId2"/>
    <p:sldLayoutId id="2147484010" r:id="rId3"/>
    <p:sldLayoutId id="2147484011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12" r:id="rId10"/>
  </p:sldLayoutIdLst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»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9.xml"/><Relationship Id="rId1" Type="http://schemas.openxmlformats.org/officeDocument/2006/relationships/video" Target="../media/media1.mov"/><Relationship Id="rId5" Type="http://schemas.openxmlformats.org/officeDocument/2006/relationships/image" Target="../media/image30.png"/><Relationship Id="rId4" Type="http://schemas.microsoft.com/office/2007/relationships/media" Target="../media/media1.mov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4605" y="1642534"/>
            <a:ext cx="4454622" cy="469359"/>
          </a:xfrm>
        </p:spPr>
        <p:txBody>
          <a:bodyPr/>
          <a:lstStyle/>
          <a:p>
            <a:r>
              <a:rPr lang="en-US" dirty="0" smtClean="0"/>
              <a:t>The ADARA Project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6214" y="2451175"/>
            <a:ext cx="4904775" cy="3929281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1400"/>
              </a:spcBef>
            </a:pPr>
            <a:r>
              <a:rPr lang="en-US" sz="1800" b="0" dirty="0"/>
              <a:t>Presented to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/>
              <a:t>SNS/ESS Workshop </a:t>
            </a:r>
            <a:r>
              <a:rPr lang="en-US" dirty="0" smtClean="0"/>
              <a:t>on Opportunities </a:t>
            </a:r>
            <a:r>
              <a:rPr lang="en-US" dirty="0"/>
              <a:t>for Accelerating Neutron Data Analysis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 smtClean="0"/>
              <a:t>Galen </a:t>
            </a:r>
            <a:r>
              <a:rPr lang="en-US" dirty="0"/>
              <a:t>Shipman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b="0" dirty="0"/>
              <a:t>Data System Architect</a:t>
            </a:r>
            <a:br>
              <a:rPr lang="en-US" b="0" dirty="0"/>
            </a:br>
            <a:r>
              <a:rPr lang="en-US" b="0" dirty="0"/>
              <a:t>Computing and Computational Sciences</a:t>
            </a:r>
          </a:p>
          <a:p>
            <a:pPr>
              <a:spcBef>
                <a:spcPts val="0"/>
              </a:spcBef>
            </a:pPr>
            <a:endParaRPr lang="en-US" sz="2000" b="0" dirty="0"/>
          </a:p>
          <a:p>
            <a:pPr>
              <a:spcBef>
                <a:spcPts val="0"/>
              </a:spcBef>
            </a:pPr>
            <a:r>
              <a:rPr lang="en-US" sz="2000" b="0" dirty="0" smtClean="0"/>
              <a:t>June 28, </a:t>
            </a:r>
            <a:r>
              <a:rPr lang="en-US" sz="2000" b="0" dirty="0"/>
              <a:t>2012</a:t>
            </a:r>
            <a:br>
              <a:rPr lang="en-US" sz="2000" b="0" dirty="0"/>
            </a:br>
            <a:endParaRPr lang="en-US" sz="20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5869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7" name="Rectangle 4606"/>
          <p:cNvSpPr/>
          <p:nvPr/>
        </p:nvSpPr>
        <p:spPr>
          <a:xfrm>
            <a:off x="357188" y="1737339"/>
            <a:ext cx="4561231" cy="44900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1" name="Rectangle 4650"/>
          <p:cNvSpPr/>
          <p:nvPr/>
        </p:nvSpPr>
        <p:spPr>
          <a:xfrm>
            <a:off x="5052840" y="1737339"/>
            <a:ext cx="3737897" cy="449003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7" name="Rectangle 8716"/>
          <p:cNvSpPr/>
          <p:nvPr/>
        </p:nvSpPr>
        <p:spPr>
          <a:xfrm>
            <a:off x="453124" y="1937117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Detector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30" name="Rectangle 4429"/>
          <p:cNvSpPr/>
          <p:nvPr/>
        </p:nvSpPr>
        <p:spPr>
          <a:xfrm>
            <a:off x="453124" y="2788860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Electronics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718" name="Rectangle 8717"/>
          <p:cNvSpPr/>
          <p:nvPr/>
        </p:nvSpPr>
        <p:spPr>
          <a:xfrm>
            <a:off x="453124" y="3608806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>
                <a:solidFill>
                  <a:schemeClr val="tx1"/>
                </a:solidFill>
              </a:rPr>
              <a:t>Pre-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dirty="0">
                <a:solidFill>
                  <a:schemeClr val="tx1"/>
                </a:solidFill>
              </a:rPr>
              <a:t>processor(s)</a:t>
            </a:r>
          </a:p>
        </p:txBody>
      </p:sp>
      <p:sp>
        <p:nvSpPr>
          <p:cNvPr id="4436" name="Rectangle 4435"/>
          <p:cNvSpPr/>
          <p:nvPr/>
        </p:nvSpPr>
        <p:spPr>
          <a:xfrm>
            <a:off x="3008539" y="2786201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Stream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management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37" name="Rectangle 4436"/>
          <p:cNvSpPr/>
          <p:nvPr/>
        </p:nvSpPr>
        <p:spPr>
          <a:xfrm>
            <a:off x="3008539" y="4489685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Sample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environment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control/scanning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438" name="Rectangle 4437"/>
          <p:cNvSpPr/>
          <p:nvPr/>
        </p:nvSpPr>
        <p:spPr>
          <a:xfrm>
            <a:off x="3008539" y="1899428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Streaming data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reduction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and analysis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603" name="Group 4602"/>
          <p:cNvGrpSpPr/>
          <p:nvPr/>
        </p:nvGrpSpPr>
        <p:grpSpPr>
          <a:xfrm>
            <a:off x="8033049" y="5378048"/>
            <a:ext cx="566738" cy="488951"/>
            <a:chOff x="-2679700" y="3960813"/>
            <a:chExt cx="566738" cy="488951"/>
          </a:xfrm>
        </p:grpSpPr>
        <p:sp>
          <p:nvSpPr>
            <p:cNvPr id="4428" name="Oval 4446"/>
            <p:cNvSpPr>
              <a:spLocks noChangeArrowheads="1"/>
            </p:cNvSpPr>
            <p:nvPr/>
          </p:nvSpPr>
          <p:spPr bwMode="auto">
            <a:xfrm>
              <a:off x="-2570162" y="4400551"/>
              <a:ext cx="33338" cy="3016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29" name="Oval 4447"/>
            <p:cNvSpPr>
              <a:spLocks noChangeArrowheads="1"/>
            </p:cNvSpPr>
            <p:nvPr/>
          </p:nvSpPr>
          <p:spPr bwMode="auto">
            <a:xfrm>
              <a:off x="-2495550" y="4400551"/>
              <a:ext cx="33338" cy="3016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1" name="Oval 4448"/>
            <p:cNvSpPr>
              <a:spLocks noChangeArrowheads="1"/>
            </p:cNvSpPr>
            <p:nvPr/>
          </p:nvSpPr>
          <p:spPr bwMode="auto">
            <a:xfrm>
              <a:off x="-2570162" y="4324351"/>
              <a:ext cx="33338" cy="34925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3" name="Oval 4449"/>
            <p:cNvSpPr>
              <a:spLocks noChangeArrowheads="1"/>
            </p:cNvSpPr>
            <p:nvPr/>
          </p:nvSpPr>
          <p:spPr bwMode="auto">
            <a:xfrm>
              <a:off x="-2420937" y="4400551"/>
              <a:ext cx="34925" cy="3016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35" name="Oval 4450"/>
            <p:cNvSpPr>
              <a:spLocks noChangeArrowheads="1"/>
            </p:cNvSpPr>
            <p:nvPr/>
          </p:nvSpPr>
          <p:spPr bwMode="auto">
            <a:xfrm>
              <a:off x="-2570162" y="4252913"/>
              <a:ext cx="33338" cy="30163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0" name="Freeform 4451"/>
            <p:cNvSpPr>
              <a:spLocks noEditPoints="1"/>
            </p:cNvSpPr>
            <p:nvPr/>
          </p:nvSpPr>
          <p:spPr bwMode="auto">
            <a:xfrm>
              <a:off x="-2363787" y="4181476"/>
              <a:ext cx="250825" cy="177800"/>
            </a:xfrm>
            <a:custGeom>
              <a:avLst/>
              <a:gdLst>
                <a:gd name="T0" fmla="*/ 61 w 67"/>
                <a:gd name="T1" fmla="*/ 0 h 47"/>
                <a:gd name="T2" fmla="*/ 6 w 67"/>
                <a:gd name="T3" fmla="*/ 0 h 47"/>
                <a:gd name="T4" fmla="*/ 0 w 67"/>
                <a:gd name="T5" fmla="*/ 5 h 47"/>
                <a:gd name="T6" fmla="*/ 0 w 67"/>
                <a:gd name="T7" fmla="*/ 40 h 47"/>
                <a:gd name="T8" fmla="*/ 7 w 67"/>
                <a:gd name="T9" fmla="*/ 47 h 47"/>
                <a:gd name="T10" fmla="*/ 59 w 67"/>
                <a:gd name="T11" fmla="*/ 47 h 47"/>
                <a:gd name="T12" fmla="*/ 67 w 67"/>
                <a:gd name="T13" fmla="*/ 40 h 47"/>
                <a:gd name="T14" fmla="*/ 67 w 67"/>
                <a:gd name="T15" fmla="*/ 5 h 47"/>
                <a:gd name="T16" fmla="*/ 61 w 67"/>
                <a:gd name="T17" fmla="*/ 0 h 47"/>
                <a:gd name="T18" fmla="*/ 60 w 67"/>
                <a:gd name="T19" fmla="*/ 40 h 47"/>
                <a:gd name="T20" fmla="*/ 59 w 67"/>
                <a:gd name="T21" fmla="*/ 40 h 47"/>
                <a:gd name="T22" fmla="*/ 7 w 67"/>
                <a:gd name="T23" fmla="*/ 40 h 47"/>
                <a:gd name="T24" fmla="*/ 7 w 67"/>
                <a:gd name="T25" fmla="*/ 6 h 47"/>
                <a:gd name="T26" fmla="*/ 60 w 67"/>
                <a:gd name="T27" fmla="*/ 6 h 47"/>
                <a:gd name="T28" fmla="*/ 60 w 67"/>
                <a:gd name="T2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47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3" y="47"/>
                    <a:pt x="7" y="47"/>
                  </a:cubicBezTo>
                  <a:cubicBezTo>
                    <a:pt x="59" y="47"/>
                    <a:pt x="59" y="47"/>
                    <a:pt x="59" y="47"/>
                  </a:cubicBezTo>
                  <a:cubicBezTo>
                    <a:pt x="63" y="47"/>
                    <a:pt x="67" y="44"/>
                    <a:pt x="67" y="40"/>
                  </a:cubicBezTo>
                  <a:cubicBezTo>
                    <a:pt x="67" y="5"/>
                    <a:pt x="67" y="5"/>
                    <a:pt x="67" y="5"/>
                  </a:cubicBezTo>
                  <a:cubicBezTo>
                    <a:pt x="67" y="2"/>
                    <a:pt x="64" y="0"/>
                    <a:pt x="61" y="0"/>
                  </a:cubicBezTo>
                  <a:close/>
                  <a:moveTo>
                    <a:pt x="60" y="40"/>
                  </a:moveTo>
                  <a:cubicBezTo>
                    <a:pt x="59" y="40"/>
                    <a:pt x="59" y="40"/>
                    <a:pt x="59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0" y="6"/>
                    <a:pt x="60" y="6"/>
                    <a:pt x="60" y="6"/>
                  </a:cubicBezTo>
                  <a:lnTo>
                    <a:pt x="60" y="4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1" name="Freeform 4452"/>
            <p:cNvSpPr>
              <a:spLocks noEditPoints="1"/>
            </p:cNvSpPr>
            <p:nvPr/>
          </p:nvSpPr>
          <p:spPr bwMode="auto">
            <a:xfrm>
              <a:off x="-2363787" y="4378326"/>
              <a:ext cx="247650" cy="71438"/>
            </a:xfrm>
            <a:custGeom>
              <a:avLst/>
              <a:gdLst>
                <a:gd name="T0" fmla="*/ 60 w 66"/>
                <a:gd name="T1" fmla="*/ 0 h 19"/>
                <a:gd name="T2" fmla="*/ 7 w 66"/>
                <a:gd name="T3" fmla="*/ 0 h 19"/>
                <a:gd name="T4" fmla="*/ 0 w 66"/>
                <a:gd name="T5" fmla="*/ 6 h 19"/>
                <a:gd name="T6" fmla="*/ 0 w 66"/>
                <a:gd name="T7" fmla="*/ 12 h 19"/>
                <a:gd name="T8" fmla="*/ 7 w 66"/>
                <a:gd name="T9" fmla="*/ 19 h 19"/>
                <a:gd name="T10" fmla="*/ 60 w 66"/>
                <a:gd name="T11" fmla="*/ 19 h 19"/>
                <a:gd name="T12" fmla="*/ 66 w 66"/>
                <a:gd name="T13" fmla="*/ 12 h 19"/>
                <a:gd name="T14" fmla="*/ 66 w 66"/>
                <a:gd name="T15" fmla="*/ 6 h 19"/>
                <a:gd name="T16" fmla="*/ 60 w 66"/>
                <a:gd name="T17" fmla="*/ 0 h 19"/>
                <a:gd name="T18" fmla="*/ 56 w 66"/>
                <a:gd name="T19" fmla="*/ 11 h 19"/>
                <a:gd name="T20" fmla="*/ 54 w 66"/>
                <a:gd name="T21" fmla="*/ 9 h 19"/>
                <a:gd name="T22" fmla="*/ 56 w 66"/>
                <a:gd name="T23" fmla="*/ 7 h 19"/>
                <a:gd name="T24" fmla="*/ 59 w 66"/>
                <a:gd name="T25" fmla="*/ 9 h 19"/>
                <a:gd name="T26" fmla="*/ 56 w 66"/>
                <a:gd name="T27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" h="19">
                  <a:moveTo>
                    <a:pt x="6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3" y="19"/>
                    <a:pt x="66" y="16"/>
                    <a:pt x="66" y="12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3"/>
                    <a:pt x="63" y="0"/>
                    <a:pt x="60" y="0"/>
                  </a:cubicBezTo>
                  <a:close/>
                  <a:moveTo>
                    <a:pt x="56" y="11"/>
                  </a:moveTo>
                  <a:cubicBezTo>
                    <a:pt x="55" y="11"/>
                    <a:pt x="54" y="10"/>
                    <a:pt x="54" y="9"/>
                  </a:cubicBezTo>
                  <a:cubicBezTo>
                    <a:pt x="54" y="8"/>
                    <a:pt x="55" y="7"/>
                    <a:pt x="56" y="7"/>
                  </a:cubicBezTo>
                  <a:cubicBezTo>
                    <a:pt x="58" y="7"/>
                    <a:pt x="59" y="8"/>
                    <a:pt x="59" y="9"/>
                  </a:cubicBezTo>
                  <a:cubicBezTo>
                    <a:pt x="59" y="10"/>
                    <a:pt x="58" y="11"/>
                    <a:pt x="56" y="11"/>
                  </a:cubicBezTo>
                  <a:close/>
                </a:path>
              </a:pathLst>
            </a:custGeom>
            <a:solidFill>
              <a:srgbClr val="F79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2" name="Freeform 4453"/>
            <p:cNvSpPr>
              <a:spLocks/>
            </p:cNvSpPr>
            <p:nvPr/>
          </p:nvSpPr>
          <p:spPr bwMode="auto">
            <a:xfrm>
              <a:off x="-2316162" y="4227513"/>
              <a:ext cx="153988" cy="85725"/>
            </a:xfrm>
            <a:custGeom>
              <a:avLst/>
              <a:gdLst>
                <a:gd name="T0" fmla="*/ 0 w 41"/>
                <a:gd name="T1" fmla="*/ 21 h 23"/>
                <a:gd name="T2" fmla="*/ 1 w 41"/>
                <a:gd name="T3" fmla="*/ 23 h 23"/>
                <a:gd name="T4" fmla="*/ 39 w 41"/>
                <a:gd name="T5" fmla="*/ 23 h 23"/>
                <a:gd name="T6" fmla="*/ 41 w 41"/>
                <a:gd name="T7" fmla="*/ 21 h 23"/>
                <a:gd name="T8" fmla="*/ 41 w 41"/>
                <a:gd name="T9" fmla="*/ 1 h 23"/>
                <a:gd name="T10" fmla="*/ 39 w 41"/>
                <a:gd name="T11" fmla="*/ 0 h 23"/>
                <a:gd name="T12" fmla="*/ 1 w 41"/>
                <a:gd name="T13" fmla="*/ 0 h 23"/>
                <a:gd name="T14" fmla="*/ 0 w 41"/>
                <a:gd name="T15" fmla="*/ 1 h 23"/>
                <a:gd name="T16" fmla="*/ 0 w 41"/>
                <a:gd name="T17" fmla="*/ 2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0" y="21"/>
                  </a:moveTo>
                  <a:cubicBezTo>
                    <a:pt x="0" y="22"/>
                    <a:pt x="0" y="23"/>
                    <a:pt x="1" y="2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1" y="22"/>
                    <a:pt x="41" y="2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1" y="0"/>
                    <a:pt x="40" y="0"/>
                    <a:pt x="3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3" name="Freeform 4454"/>
            <p:cNvSpPr>
              <a:spLocks noEditPoints="1"/>
            </p:cNvSpPr>
            <p:nvPr/>
          </p:nvSpPr>
          <p:spPr bwMode="auto">
            <a:xfrm>
              <a:off x="-2679700" y="3960813"/>
              <a:ext cx="252413" cy="176213"/>
            </a:xfrm>
            <a:custGeom>
              <a:avLst/>
              <a:gdLst>
                <a:gd name="T0" fmla="*/ 61 w 67"/>
                <a:gd name="T1" fmla="*/ 0 h 47"/>
                <a:gd name="T2" fmla="*/ 6 w 67"/>
                <a:gd name="T3" fmla="*/ 0 h 47"/>
                <a:gd name="T4" fmla="*/ 0 w 67"/>
                <a:gd name="T5" fmla="*/ 6 h 47"/>
                <a:gd name="T6" fmla="*/ 0 w 67"/>
                <a:gd name="T7" fmla="*/ 40 h 47"/>
                <a:gd name="T8" fmla="*/ 7 w 67"/>
                <a:gd name="T9" fmla="*/ 47 h 47"/>
                <a:gd name="T10" fmla="*/ 60 w 67"/>
                <a:gd name="T11" fmla="*/ 47 h 47"/>
                <a:gd name="T12" fmla="*/ 67 w 67"/>
                <a:gd name="T13" fmla="*/ 40 h 47"/>
                <a:gd name="T14" fmla="*/ 67 w 67"/>
                <a:gd name="T15" fmla="*/ 6 h 47"/>
                <a:gd name="T16" fmla="*/ 61 w 67"/>
                <a:gd name="T17" fmla="*/ 0 h 47"/>
                <a:gd name="T18" fmla="*/ 60 w 67"/>
                <a:gd name="T19" fmla="*/ 40 h 47"/>
                <a:gd name="T20" fmla="*/ 60 w 67"/>
                <a:gd name="T21" fmla="*/ 40 h 47"/>
                <a:gd name="T22" fmla="*/ 7 w 67"/>
                <a:gd name="T23" fmla="*/ 40 h 47"/>
                <a:gd name="T24" fmla="*/ 7 w 67"/>
                <a:gd name="T25" fmla="*/ 7 h 47"/>
                <a:gd name="T26" fmla="*/ 60 w 67"/>
                <a:gd name="T27" fmla="*/ 7 h 47"/>
                <a:gd name="T28" fmla="*/ 60 w 67"/>
                <a:gd name="T2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7" h="47">
                  <a:moveTo>
                    <a:pt x="61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3" y="47"/>
                    <a:pt x="7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4" y="47"/>
                    <a:pt x="67" y="44"/>
                    <a:pt x="67" y="40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7" y="3"/>
                    <a:pt x="64" y="0"/>
                    <a:pt x="61" y="0"/>
                  </a:cubicBezTo>
                  <a:close/>
                  <a:moveTo>
                    <a:pt x="60" y="40"/>
                  </a:moveTo>
                  <a:cubicBezTo>
                    <a:pt x="60" y="40"/>
                    <a:pt x="60" y="40"/>
                    <a:pt x="60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0" y="7"/>
                    <a:pt x="60" y="7"/>
                    <a:pt x="60" y="7"/>
                  </a:cubicBezTo>
                  <a:lnTo>
                    <a:pt x="60" y="4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4" name="Freeform 4455"/>
            <p:cNvSpPr>
              <a:spLocks noEditPoints="1"/>
            </p:cNvSpPr>
            <p:nvPr/>
          </p:nvSpPr>
          <p:spPr bwMode="auto">
            <a:xfrm>
              <a:off x="-2679700" y="4156076"/>
              <a:ext cx="252413" cy="71438"/>
            </a:xfrm>
            <a:custGeom>
              <a:avLst/>
              <a:gdLst>
                <a:gd name="T0" fmla="*/ 60 w 67"/>
                <a:gd name="T1" fmla="*/ 0 h 19"/>
                <a:gd name="T2" fmla="*/ 7 w 67"/>
                <a:gd name="T3" fmla="*/ 0 h 19"/>
                <a:gd name="T4" fmla="*/ 0 w 67"/>
                <a:gd name="T5" fmla="*/ 7 h 19"/>
                <a:gd name="T6" fmla="*/ 0 w 67"/>
                <a:gd name="T7" fmla="*/ 12 h 19"/>
                <a:gd name="T8" fmla="*/ 7 w 67"/>
                <a:gd name="T9" fmla="*/ 19 h 19"/>
                <a:gd name="T10" fmla="*/ 60 w 67"/>
                <a:gd name="T11" fmla="*/ 19 h 19"/>
                <a:gd name="T12" fmla="*/ 67 w 67"/>
                <a:gd name="T13" fmla="*/ 12 h 19"/>
                <a:gd name="T14" fmla="*/ 67 w 67"/>
                <a:gd name="T15" fmla="*/ 7 h 19"/>
                <a:gd name="T16" fmla="*/ 60 w 67"/>
                <a:gd name="T17" fmla="*/ 0 h 19"/>
                <a:gd name="T18" fmla="*/ 57 w 67"/>
                <a:gd name="T19" fmla="*/ 12 h 19"/>
                <a:gd name="T20" fmla="*/ 55 w 67"/>
                <a:gd name="T21" fmla="*/ 10 h 19"/>
                <a:gd name="T22" fmla="*/ 57 w 67"/>
                <a:gd name="T23" fmla="*/ 8 h 19"/>
                <a:gd name="T24" fmla="*/ 59 w 67"/>
                <a:gd name="T25" fmla="*/ 10 h 19"/>
                <a:gd name="T26" fmla="*/ 57 w 67"/>
                <a:gd name="T27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7" h="19">
                  <a:moveTo>
                    <a:pt x="6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6"/>
                    <a:pt x="3" y="19"/>
                    <a:pt x="7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4" y="19"/>
                    <a:pt x="67" y="16"/>
                    <a:pt x="67" y="12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7" y="3"/>
                    <a:pt x="64" y="0"/>
                    <a:pt x="60" y="0"/>
                  </a:cubicBezTo>
                  <a:close/>
                  <a:moveTo>
                    <a:pt x="57" y="12"/>
                  </a:moveTo>
                  <a:cubicBezTo>
                    <a:pt x="56" y="12"/>
                    <a:pt x="55" y="11"/>
                    <a:pt x="55" y="10"/>
                  </a:cubicBezTo>
                  <a:cubicBezTo>
                    <a:pt x="55" y="8"/>
                    <a:pt x="56" y="8"/>
                    <a:pt x="57" y="8"/>
                  </a:cubicBezTo>
                  <a:cubicBezTo>
                    <a:pt x="58" y="8"/>
                    <a:pt x="59" y="8"/>
                    <a:pt x="59" y="10"/>
                  </a:cubicBezTo>
                  <a:cubicBezTo>
                    <a:pt x="59" y="11"/>
                    <a:pt x="58" y="12"/>
                    <a:pt x="57" y="12"/>
                  </a:cubicBezTo>
                  <a:close/>
                </a:path>
              </a:pathLst>
            </a:custGeom>
            <a:solidFill>
              <a:srgbClr val="F79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45" name="Freeform 4456"/>
            <p:cNvSpPr>
              <a:spLocks/>
            </p:cNvSpPr>
            <p:nvPr/>
          </p:nvSpPr>
          <p:spPr bwMode="auto">
            <a:xfrm>
              <a:off x="-2630487" y="4005263"/>
              <a:ext cx="153988" cy="87313"/>
            </a:xfrm>
            <a:custGeom>
              <a:avLst/>
              <a:gdLst>
                <a:gd name="T0" fmla="*/ 0 w 41"/>
                <a:gd name="T1" fmla="*/ 22 h 23"/>
                <a:gd name="T2" fmla="*/ 1 w 41"/>
                <a:gd name="T3" fmla="*/ 23 h 23"/>
                <a:gd name="T4" fmla="*/ 40 w 41"/>
                <a:gd name="T5" fmla="*/ 23 h 23"/>
                <a:gd name="T6" fmla="*/ 41 w 41"/>
                <a:gd name="T7" fmla="*/ 22 h 23"/>
                <a:gd name="T8" fmla="*/ 41 w 41"/>
                <a:gd name="T9" fmla="*/ 2 h 23"/>
                <a:gd name="T10" fmla="*/ 40 w 41"/>
                <a:gd name="T11" fmla="*/ 0 h 23"/>
                <a:gd name="T12" fmla="*/ 1 w 41"/>
                <a:gd name="T13" fmla="*/ 0 h 23"/>
                <a:gd name="T14" fmla="*/ 0 w 41"/>
                <a:gd name="T15" fmla="*/ 2 h 23"/>
                <a:gd name="T16" fmla="*/ 0 w 41"/>
                <a:gd name="T17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3">
                  <a:moveTo>
                    <a:pt x="0" y="22"/>
                  </a:moveTo>
                  <a:cubicBezTo>
                    <a:pt x="0" y="23"/>
                    <a:pt x="1" y="23"/>
                    <a:pt x="1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1" y="23"/>
                    <a:pt x="41" y="2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0" y="0"/>
                    <a:pt x="4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604" name="Group 4603"/>
          <p:cNvGrpSpPr/>
          <p:nvPr/>
        </p:nvGrpSpPr>
        <p:grpSpPr>
          <a:xfrm>
            <a:off x="7994949" y="3688696"/>
            <a:ext cx="604838" cy="485776"/>
            <a:chOff x="-1970087" y="2147888"/>
            <a:chExt cx="604838" cy="485776"/>
          </a:xfrm>
        </p:grpSpPr>
        <p:sp>
          <p:nvSpPr>
            <p:cNvPr id="8744" name="Freeform 4467"/>
            <p:cNvSpPr>
              <a:spLocks/>
            </p:cNvSpPr>
            <p:nvPr/>
          </p:nvSpPr>
          <p:spPr bwMode="auto">
            <a:xfrm>
              <a:off x="-1970087" y="2147888"/>
              <a:ext cx="552450" cy="461963"/>
            </a:xfrm>
            <a:custGeom>
              <a:avLst/>
              <a:gdLst>
                <a:gd name="T0" fmla="*/ 6 w 147"/>
                <a:gd name="T1" fmla="*/ 123 h 123"/>
                <a:gd name="T2" fmla="*/ 0 w 147"/>
                <a:gd name="T3" fmla="*/ 108 h 123"/>
                <a:gd name="T4" fmla="*/ 0 w 147"/>
                <a:gd name="T5" fmla="*/ 14 h 123"/>
                <a:gd name="T6" fmla="*/ 13 w 147"/>
                <a:gd name="T7" fmla="*/ 0 h 123"/>
                <a:gd name="T8" fmla="*/ 66 w 147"/>
                <a:gd name="T9" fmla="*/ 0 h 123"/>
                <a:gd name="T10" fmla="*/ 80 w 147"/>
                <a:gd name="T11" fmla="*/ 12 h 123"/>
                <a:gd name="T12" fmla="*/ 80 w 147"/>
                <a:gd name="T13" fmla="*/ 13 h 123"/>
                <a:gd name="T14" fmla="*/ 128 w 147"/>
                <a:gd name="T15" fmla="*/ 13 h 123"/>
                <a:gd name="T16" fmla="*/ 147 w 147"/>
                <a:gd name="T17" fmla="*/ 25 h 123"/>
                <a:gd name="T18" fmla="*/ 141 w 147"/>
                <a:gd name="T19" fmla="*/ 25 h 123"/>
                <a:gd name="T20" fmla="*/ 138 w 147"/>
                <a:gd name="T21" fmla="*/ 25 h 123"/>
                <a:gd name="T22" fmla="*/ 128 w 147"/>
                <a:gd name="T23" fmla="*/ 20 h 123"/>
                <a:gd name="T24" fmla="*/ 77 w 147"/>
                <a:gd name="T25" fmla="*/ 20 h 123"/>
                <a:gd name="T26" fmla="*/ 73 w 147"/>
                <a:gd name="T27" fmla="*/ 17 h 123"/>
                <a:gd name="T28" fmla="*/ 73 w 147"/>
                <a:gd name="T29" fmla="*/ 14 h 123"/>
                <a:gd name="T30" fmla="*/ 66 w 147"/>
                <a:gd name="T31" fmla="*/ 7 h 123"/>
                <a:gd name="T32" fmla="*/ 13 w 147"/>
                <a:gd name="T33" fmla="*/ 7 h 123"/>
                <a:gd name="T34" fmla="*/ 6 w 147"/>
                <a:gd name="T35" fmla="*/ 14 h 123"/>
                <a:gd name="T36" fmla="*/ 6 w 147"/>
                <a:gd name="T37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" h="123">
                  <a:moveTo>
                    <a:pt x="6" y="123"/>
                  </a:moveTo>
                  <a:cubicBezTo>
                    <a:pt x="2" y="119"/>
                    <a:pt x="0" y="114"/>
                    <a:pt x="0" y="10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73" y="0"/>
                    <a:pt x="79" y="5"/>
                    <a:pt x="80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36" y="13"/>
                    <a:pt x="143" y="18"/>
                    <a:pt x="147" y="25"/>
                  </a:cubicBezTo>
                  <a:cubicBezTo>
                    <a:pt x="145" y="25"/>
                    <a:pt x="143" y="25"/>
                    <a:pt x="141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6" y="22"/>
                    <a:pt x="132" y="20"/>
                    <a:pt x="128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3" y="18"/>
                    <a:pt x="73" y="17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0"/>
                    <a:pt x="70" y="7"/>
                    <a:pt x="66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" y="7"/>
                    <a:pt x="6" y="10"/>
                    <a:pt x="6" y="14"/>
                  </a:cubicBezTo>
                  <a:lnTo>
                    <a:pt x="6" y="123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5" name="Freeform 4468"/>
            <p:cNvSpPr>
              <a:spLocks/>
            </p:cNvSpPr>
            <p:nvPr/>
          </p:nvSpPr>
          <p:spPr bwMode="auto">
            <a:xfrm>
              <a:off x="-1920875" y="2263776"/>
              <a:ext cx="541338" cy="369888"/>
            </a:xfrm>
            <a:custGeom>
              <a:avLst/>
              <a:gdLst>
                <a:gd name="T0" fmla="*/ 83 w 144"/>
                <a:gd name="T1" fmla="*/ 69 h 98"/>
                <a:gd name="T2" fmla="*/ 119 w 144"/>
                <a:gd name="T3" fmla="*/ 33 h 98"/>
                <a:gd name="T4" fmla="*/ 144 w 144"/>
                <a:gd name="T5" fmla="*/ 43 h 98"/>
                <a:gd name="T6" fmla="*/ 144 w 144"/>
                <a:gd name="T7" fmla="*/ 15 h 98"/>
                <a:gd name="T8" fmla="*/ 129 w 144"/>
                <a:gd name="T9" fmla="*/ 0 h 98"/>
                <a:gd name="T10" fmla="*/ 15 w 144"/>
                <a:gd name="T11" fmla="*/ 0 h 98"/>
                <a:gd name="T12" fmla="*/ 0 w 144"/>
                <a:gd name="T13" fmla="*/ 15 h 98"/>
                <a:gd name="T14" fmla="*/ 0 w 144"/>
                <a:gd name="T15" fmla="*/ 83 h 98"/>
                <a:gd name="T16" fmla="*/ 15 w 144"/>
                <a:gd name="T17" fmla="*/ 98 h 98"/>
                <a:gd name="T18" fmla="*/ 98 w 144"/>
                <a:gd name="T19" fmla="*/ 98 h 98"/>
                <a:gd name="T20" fmla="*/ 83 w 144"/>
                <a:gd name="T21" fmla="*/ 6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98">
                  <a:moveTo>
                    <a:pt x="83" y="69"/>
                  </a:moveTo>
                  <a:cubicBezTo>
                    <a:pt x="83" y="49"/>
                    <a:pt x="99" y="33"/>
                    <a:pt x="119" y="33"/>
                  </a:cubicBezTo>
                  <a:cubicBezTo>
                    <a:pt x="129" y="33"/>
                    <a:pt x="137" y="37"/>
                    <a:pt x="144" y="43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7"/>
                    <a:pt x="137" y="0"/>
                    <a:pt x="12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2"/>
                    <a:pt x="7" y="98"/>
                    <a:pt x="15" y="98"/>
                  </a:cubicBezTo>
                  <a:cubicBezTo>
                    <a:pt x="98" y="98"/>
                    <a:pt x="98" y="98"/>
                    <a:pt x="98" y="98"/>
                  </a:cubicBezTo>
                  <a:cubicBezTo>
                    <a:pt x="89" y="92"/>
                    <a:pt x="83" y="81"/>
                    <a:pt x="83" y="69"/>
                  </a:cubicBezTo>
                  <a:close/>
                </a:path>
              </a:pathLst>
            </a:custGeom>
            <a:solidFill>
              <a:srgbClr val="F79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46" name="Freeform 4469"/>
            <p:cNvSpPr>
              <a:spLocks noEditPoints="1"/>
            </p:cNvSpPr>
            <p:nvPr/>
          </p:nvSpPr>
          <p:spPr bwMode="auto">
            <a:xfrm>
              <a:off x="-1582737" y="2414588"/>
              <a:ext cx="217488" cy="219075"/>
            </a:xfrm>
            <a:custGeom>
              <a:avLst/>
              <a:gdLst>
                <a:gd name="T0" fmla="*/ 29 w 58"/>
                <a:gd name="T1" fmla="*/ 0 h 58"/>
                <a:gd name="T2" fmla="*/ 0 w 58"/>
                <a:gd name="T3" fmla="*/ 29 h 58"/>
                <a:gd name="T4" fmla="*/ 29 w 58"/>
                <a:gd name="T5" fmla="*/ 58 h 58"/>
                <a:gd name="T6" fmla="*/ 58 w 58"/>
                <a:gd name="T7" fmla="*/ 29 h 58"/>
                <a:gd name="T8" fmla="*/ 29 w 58"/>
                <a:gd name="T9" fmla="*/ 0 h 58"/>
                <a:gd name="T10" fmla="*/ 47 w 58"/>
                <a:gd name="T11" fmla="*/ 32 h 58"/>
                <a:gd name="T12" fmla="*/ 32 w 58"/>
                <a:gd name="T13" fmla="*/ 32 h 58"/>
                <a:gd name="T14" fmla="*/ 32 w 58"/>
                <a:gd name="T15" fmla="*/ 47 h 58"/>
                <a:gd name="T16" fmla="*/ 29 w 58"/>
                <a:gd name="T17" fmla="*/ 51 h 58"/>
                <a:gd name="T18" fmla="*/ 26 w 58"/>
                <a:gd name="T19" fmla="*/ 47 h 58"/>
                <a:gd name="T20" fmla="*/ 26 w 58"/>
                <a:gd name="T21" fmla="*/ 32 h 58"/>
                <a:gd name="T22" fmla="*/ 10 w 58"/>
                <a:gd name="T23" fmla="*/ 32 h 58"/>
                <a:gd name="T24" fmla="*/ 7 w 58"/>
                <a:gd name="T25" fmla="*/ 29 h 58"/>
                <a:gd name="T26" fmla="*/ 10 w 58"/>
                <a:gd name="T27" fmla="*/ 25 h 58"/>
                <a:gd name="T28" fmla="*/ 26 w 58"/>
                <a:gd name="T29" fmla="*/ 25 h 58"/>
                <a:gd name="T30" fmla="*/ 26 w 58"/>
                <a:gd name="T31" fmla="*/ 10 h 58"/>
                <a:gd name="T32" fmla="*/ 29 w 58"/>
                <a:gd name="T33" fmla="*/ 7 h 58"/>
                <a:gd name="T34" fmla="*/ 32 w 58"/>
                <a:gd name="T35" fmla="*/ 10 h 58"/>
                <a:gd name="T36" fmla="*/ 32 w 58"/>
                <a:gd name="T37" fmla="*/ 25 h 58"/>
                <a:gd name="T38" fmla="*/ 47 w 58"/>
                <a:gd name="T39" fmla="*/ 25 h 58"/>
                <a:gd name="T40" fmla="*/ 51 w 58"/>
                <a:gd name="T41" fmla="*/ 29 h 58"/>
                <a:gd name="T42" fmla="*/ 47 w 58"/>
                <a:gd name="T43" fmla="*/ 3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8" h="58">
                  <a:moveTo>
                    <a:pt x="29" y="0"/>
                  </a:moveTo>
                  <a:cubicBezTo>
                    <a:pt x="13" y="0"/>
                    <a:pt x="0" y="13"/>
                    <a:pt x="0" y="29"/>
                  </a:cubicBezTo>
                  <a:cubicBezTo>
                    <a:pt x="0" y="45"/>
                    <a:pt x="13" y="58"/>
                    <a:pt x="29" y="58"/>
                  </a:cubicBezTo>
                  <a:cubicBezTo>
                    <a:pt x="45" y="58"/>
                    <a:pt x="58" y="45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lose/>
                  <a:moveTo>
                    <a:pt x="47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1" y="51"/>
                    <a:pt x="29" y="51"/>
                  </a:cubicBezTo>
                  <a:cubicBezTo>
                    <a:pt x="27" y="51"/>
                    <a:pt x="26" y="49"/>
                    <a:pt x="26" y="4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9" y="32"/>
                    <a:pt x="7" y="31"/>
                    <a:pt x="7" y="29"/>
                  </a:cubicBezTo>
                  <a:cubicBezTo>
                    <a:pt x="7" y="27"/>
                    <a:pt x="9" y="25"/>
                    <a:pt x="10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9"/>
                    <a:pt x="27" y="7"/>
                    <a:pt x="29" y="7"/>
                  </a:cubicBezTo>
                  <a:cubicBezTo>
                    <a:pt x="31" y="7"/>
                    <a:pt x="32" y="9"/>
                    <a:pt x="32" y="10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5"/>
                    <a:pt x="51" y="27"/>
                    <a:pt x="51" y="29"/>
                  </a:cubicBezTo>
                  <a:cubicBezTo>
                    <a:pt x="51" y="31"/>
                    <a:pt x="49" y="32"/>
                    <a:pt x="47" y="32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65" name="Group 4564"/>
          <p:cNvGrpSpPr/>
          <p:nvPr/>
        </p:nvGrpSpPr>
        <p:grpSpPr>
          <a:xfrm>
            <a:off x="2551676" y="3719359"/>
            <a:ext cx="456864" cy="455114"/>
            <a:chOff x="-2635250" y="2185988"/>
            <a:chExt cx="414338" cy="412751"/>
          </a:xfrm>
        </p:grpSpPr>
        <p:sp>
          <p:nvSpPr>
            <p:cNvPr id="8754" name="Freeform 4477"/>
            <p:cNvSpPr>
              <a:spLocks/>
            </p:cNvSpPr>
            <p:nvPr/>
          </p:nvSpPr>
          <p:spPr bwMode="auto">
            <a:xfrm>
              <a:off x="-2390775" y="2185988"/>
              <a:ext cx="169863" cy="168275"/>
            </a:xfrm>
            <a:custGeom>
              <a:avLst/>
              <a:gdLst>
                <a:gd name="T0" fmla="*/ 13 w 45"/>
                <a:gd name="T1" fmla="*/ 44 h 45"/>
                <a:gd name="T2" fmla="*/ 17 w 45"/>
                <a:gd name="T3" fmla="*/ 44 h 45"/>
                <a:gd name="T4" fmla="*/ 29 w 45"/>
                <a:gd name="T5" fmla="*/ 32 h 45"/>
                <a:gd name="T6" fmla="*/ 37 w 45"/>
                <a:gd name="T7" fmla="*/ 41 h 45"/>
                <a:gd name="T8" fmla="*/ 41 w 45"/>
                <a:gd name="T9" fmla="*/ 39 h 45"/>
                <a:gd name="T10" fmla="*/ 45 w 45"/>
                <a:gd name="T11" fmla="*/ 5 h 45"/>
                <a:gd name="T12" fmla="*/ 41 w 45"/>
                <a:gd name="T13" fmla="*/ 0 h 45"/>
                <a:gd name="T14" fmla="*/ 6 w 45"/>
                <a:gd name="T15" fmla="*/ 5 h 45"/>
                <a:gd name="T16" fmla="*/ 5 w 45"/>
                <a:gd name="T17" fmla="*/ 8 h 45"/>
                <a:gd name="T18" fmla="*/ 13 w 45"/>
                <a:gd name="T19" fmla="*/ 16 h 45"/>
                <a:gd name="T20" fmla="*/ 1 w 45"/>
                <a:gd name="T21" fmla="*/ 29 h 45"/>
                <a:gd name="T22" fmla="*/ 1 w 45"/>
                <a:gd name="T23" fmla="*/ 32 h 45"/>
                <a:gd name="T24" fmla="*/ 13 w 45"/>
                <a:gd name="T2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5">
                  <a:moveTo>
                    <a:pt x="13" y="44"/>
                  </a:moveTo>
                  <a:cubicBezTo>
                    <a:pt x="14" y="45"/>
                    <a:pt x="16" y="45"/>
                    <a:pt x="17" y="4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9" y="42"/>
                    <a:pt x="41" y="42"/>
                    <a:pt x="41" y="39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6"/>
                    <a:pt x="5" y="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1" y="32"/>
                  </a:cubicBezTo>
                  <a:lnTo>
                    <a:pt x="13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5" name="Freeform 4478"/>
            <p:cNvSpPr>
              <a:spLocks/>
            </p:cNvSpPr>
            <p:nvPr/>
          </p:nvSpPr>
          <p:spPr bwMode="auto">
            <a:xfrm>
              <a:off x="-2635250" y="2425701"/>
              <a:ext cx="173038" cy="173038"/>
            </a:xfrm>
            <a:custGeom>
              <a:avLst/>
              <a:gdLst>
                <a:gd name="T0" fmla="*/ 32 w 46"/>
                <a:gd name="T1" fmla="*/ 1 h 46"/>
                <a:gd name="T2" fmla="*/ 29 w 46"/>
                <a:gd name="T3" fmla="*/ 1 h 46"/>
                <a:gd name="T4" fmla="*/ 17 w 46"/>
                <a:gd name="T5" fmla="*/ 13 h 46"/>
                <a:gd name="T6" fmla="*/ 9 w 46"/>
                <a:gd name="T7" fmla="*/ 5 h 46"/>
                <a:gd name="T8" fmla="*/ 5 w 46"/>
                <a:gd name="T9" fmla="*/ 6 h 46"/>
                <a:gd name="T10" fmla="*/ 0 w 46"/>
                <a:gd name="T11" fmla="*/ 41 h 46"/>
                <a:gd name="T12" fmla="*/ 5 w 46"/>
                <a:gd name="T13" fmla="*/ 46 h 46"/>
                <a:gd name="T14" fmla="*/ 40 w 46"/>
                <a:gd name="T15" fmla="*/ 41 h 46"/>
                <a:gd name="T16" fmla="*/ 41 w 46"/>
                <a:gd name="T17" fmla="*/ 38 h 46"/>
                <a:gd name="T18" fmla="*/ 33 w 46"/>
                <a:gd name="T19" fmla="*/ 29 h 46"/>
                <a:gd name="T20" fmla="*/ 45 w 46"/>
                <a:gd name="T21" fmla="*/ 17 h 46"/>
                <a:gd name="T22" fmla="*/ 45 w 46"/>
                <a:gd name="T23" fmla="*/ 14 h 46"/>
                <a:gd name="T24" fmla="*/ 32 w 46"/>
                <a:gd name="T25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6">
                  <a:moveTo>
                    <a:pt x="32" y="1"/>
                  </a:moveTo>
                  <a:cubicBezTo>
                    <a:pt x="32" y="0"/>
                    <a:pt x="30" y="0"/>
                    <a:pt x="29" y="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3"/>
                    <a:pt x="5" y="4"/>
                    <a:pt x="5" y="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3" y="46"/>
                    <a:pt x="5" y="46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2" y="41"/>
                    <a:pt x="43" y="39"/>
                    <a:pt x="41" y="38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6"/>
                    <a:pt x="46" y="15"/>
                    <a:pt x="45" y="14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6" name="Freeform 4479"/>
            <p:cNvSpPr>
              <a:spLocks/>
            </p:cNvSpPr>
            <p:nvPr/>
          </p:nvSpPr>
          <p:spPr bwMode="auto">
            <a:xfrm>
              <a:off x="-2390775" y="2425701"/>
              <a:ext cx="169863" cy="173038"/>
            </a:xfrm>
            <a:custGeom>
              <a:avLst/>
              <a:gdLst>
                <a:gd name="T0" fmla="*/ 37 w 45"/>
                <a:gd name="T1" fmla="*/ 5 h 46"/>
                <a:gd name="T2" fmla="*/ 29 w 45"/>
                <a:gd name="T3" fmla="*/ 13 h 46"/>
                <a:gd name="T4" fmla="*/ 17 w 45"/>
                <a:gd name="T5" fmla="*/ 1 h 46"/>
                <a:gd name="T6" fmla="*/ 13 w 45"/>
                <a:gd name="T7" fmla="*/ 1 h 46"/>
                <a:gd name="T8" fmla="*/ 1 w 45"/>
                <a:gd name="T9" fmla="*/ 14 h 46"/>
                <a:gd name="T10" fmla="*/ 1 w 45"/>
                <a:gd name="T11" fmla="*/ 17 h 46"/>
                <a:gd name="T12" fmla="*/ 13 w 45"/>
                <a:gd name="T13" fmla="*/ 29 h 46"/>
                <a:gd name="T14" fmla="*/ 5 w 45"/>
                <a:gd name="T15" fmla="*/ 38 h 46"/>
                <a:gd name="T16" fmla="*/ 6 w 45"/>
                <a:gd name="T17" fmla="*/ 41 h 46"/>
                <a:gd name="T18" fmla="*/ 41 w 45"/>
                <a:gd name="T19" fmla="*/ 46 h 46"/>
                <a:gd name="T20" fmla="*/ 45 w 45"/>
                <a:gd name="T21" fmla="*/ 41 h 46"/>
                <a:gd name="T22" fmla="*/ 41 w 45"/>
                <a:gd name="T23" fmla="*/ 6 h 46"/>
                <a:gd name="T24" fmla="*/ 37 w 45"/>
                <a:gd name="T2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6">
                  <a:moveTo>
                    <a:pt x="37" y="5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3" y="39"/>
                    <a:pt x="3" y="41"/>
                    <a:pt x="6" y="41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5" y="44"/>
                    <a:pt x="45" y="4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"/>
                    <a:pt x="39" y="3"/>
                    <a:pt x="3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57" name="Freeform 4480"/>
            <p:cNvSpPr>
              <a:spLocks/>
            </p:cNvSpPr>
            <p:nvPr/>
          </p:nvSpPr>
          <p:spPr bwMode="auto">
            <a:xfrm>
              <a:off x="-2635250" y="2185988"/>
              <a:ext cx="173038" cy="168275"/>
            </a:xfrm>
            <a:custGeom>
              <a:avLst/>
              <a:gdLst>
                <a:gd name="T0" fmla="*/ 9 w 46"/>
                <a:gd name="T1" fmla="*/ 41 h 45"/>
                <a:gd name="T2" fmla="*/ 17 w 46"/>
                <a:gd name="T3" fmla="*/ 32 h 45"/>
                <a:gd name="T4" fmla="*/ 29 w 46"/>
                <a:gd name="T5" fmla="*/ 44 h 45"/>
                <a:gd name="T6" fmla="*/ 32 w 46"/>
                <a:gd name="T7" fmla="*/ 44 h 45"/>
                <a:gd name="T8" fmla="*/ 45 w 46"/>
                <a:gd name="T9" fmla="*/ 32 h 45"/>
                <a:gd name="T10" fmla="*/ 45 w 46"/>
                <a:gd name="T11" fmla="*/ 29 h 45"/>
                <a:gd name="T12" fmla="*/ 33 w 46"/>
                <a:gd name="T13" fmla="*/ 16 h 45"/>
                <a:gd name="T14" fmla="*/ 41 w 46"/>
                <a:gd name="T15" fmla="*/ 8 h 45"/>
                <a:gd name="T16" fmla="*/ 40 w 46"/>
                <a:gd name="T17" fmla="*/ 5 h 45"/>
                <a:gd name="T18" fmla="*/ 5 w 46"/>
                <a:gd name="T19" fmla="*/ 0 h 45"/>
                <a:gd name="T20" fmla="*/ 0 w 46"/>
                <a:gd name="T21" fmla="*/ 5 h 45"/>
                <a:gd name="T22" fmla="*/ 5 w 46"/>
                <a:gd name="T23" fmla="*/ 39 h 45"/>
                <a:gd name="T24" fmla="*/ 9 w 46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5">
                  <a:moveTo>
                    <a:pt x="9" y="41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0" y="45"/>
                    <a:pt x="32" y="45"/>
                    <a:pt x="32" y="4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6"/>
                    <a:pt x="42" y="5"/>
                    <a:pt x="4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2"/>
                    <a:pt x="7" y="42"/>
                    <a:pt x="9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54" name="Rectangle 4553"/>
          <p:cNvSpPr/>
          <p:nvPr/>
        </p:nvSpPr>
        <p:spPr>
          <a:xfrm>
            <a:off x="3008539" y="5318183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User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interface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4606" name="Group 4605"/>
          <p:cNvGrpSpPr/>
          <p:nvPr/>
        </p:nvGrpSpPr>
        <p:grpSpPr>
          <a:xfrm>
            <a:off x="4461641" y="5385700"/>
            <a:ext cx="389114" cy="553604"/>
            <a:chOff x="4471831" y="5702635"/>
            <a:chExt cx="389114" cy="553604"/>
          </a:xfrm>
        </p:grpSpPr>
        <p:sp>
          <p:nvSpPr>
            <p:cNvPr id="4416" name="Freeform 4434"/>
            <p:cNvSpPr>
              <a:spLocks/>
            </p:cNvSpPr>
            <p:nvPr/>
          </p:nvSpPr>
          <p:spPr bwMode="auto">
            <a:xfrm>
              <a:off x="4531967" y="5761003"/>
              <a:ext cx="270612" cy="164490"/>
            </a:xfrm>
            <a:custGeom>
              <a:avLst/>
              <a:gdLst>
                <a:gd name="T0" fmla="*/ 0 w 65"/>
                <a:gd name="T1" fmla="*/ 36 h 39"/>
                <a:gd name="T2" fmla="*/ 2 w 65"/>
                <a:gd name="T3" fmla="*/ 39 h 39"/>
                <a:gd name="T4" fmla="*/ 63 w 65"/>
                <a:gd name="T5" fmla="*/ 39 h 39"/>
                <a:gd name="T6" fmla="*/ 65 w 65"/>
                <a:gd name="T7" fmla="*/ 36 h 39"/>
                <a:gd name="T8" fmla="*/ 65 w 65"/>
                <a:gd name="T9" fmla="*/ 2 h 39"/>
                <a:gd name="T10" fmla="*/ 63 w 65"/>
                <a:gd name="T11" fmla="*/ 0 h 39"/>
                <a:gd name="T12" fmla="*/ 2 w 65"/>
                <a:gd name="T13" fmla="*/ 0 h 39"/>
                <a:gd name="T14" fmla="*/ 0 w 65"/>
                <a:gd name="T15" fmla="*/ 2 h 39"/>
                <a:gd name="T16" fmla="*/ 0 w 65"/>
                <a:gd name="T17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39">
                  <a:moveTo>
                    <a:pt x="0" y="36"/>
                  </a:moveTo>
                  <a:cubicBezTo>
                    <a:pt x="0" y="38"/>
                    <a:pt x="1" y="39"/>
                    <a:pt x="2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4" y="39"/>
                    <a:pt x="65" y="38"/>
                    <a:pt x="65" y="36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5" y="1"/>
                    <a:pt x="64" y="0"/>
                    <a:pt x="6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7" name="Freeform 4435"/>
            <p:cNvSpPr>
              <a:spLocks noEditPoints="1"/>
            </p:cNvSpPr>
            <p:nvPr/>
          </p:nvSpPr>
          <p:spPr bwMode="auto">
            <a:xfrm>
              <a:off x="4471831" y="5702635"/>
              <a:ext cx="389114" cy="275917"/>
            </a:xfrm>
            <a:custGeom>
              <a:avLst/>
              <a:gdLst>
                <a:gd name="T0" fmla="*/ 85 w 93"/>
                <a:gd name="T1" fmla="*/ 0 h 66"/>
                <a:gd name="T2" fmla="*/ 8 w 93"/>
                <a:gd name="T3" fmla="*/ 0 h 66"/>
                <a:gd name="T4" fmla="*/ 0 w 93"/>
                <a:gd name="T5" fmla="*/ 8 h 66"/>
                <a:gd name="T6" fmla="*/ 0 w 93"/>
                <a:gd name="T7" fmla="*/ 56 h 66"/>
                <a:gd name="T8" fmla="*/ 10 w 93"/>
                <a:gd name="T9" fmla="*/ 66 h 66"/>
                <a:gd name="T10" fmla="*/ 83 w 93"/>
                <a:gd name="T11" fmla="*/ 66 h 66"/>
                <a:gd name="T12" fmla="*/ 93 w 93"/>
                <a:gd name="T13" fmla="*/ 56 h 66"/>
                <a:gd name="T14" fmla="*/ 93 w 93"/>
                <a:gd name="T15" fmla="*/ 8 h 66"/>
                <a:gd name="T16" fmla="*/ 85 w 93"/>
                <a:gd name="T17" fmla="*/ 0 h 66"/>
                <a:gd name="T18" fmla="*/ 86 w 93"/>
                <a:gd name="T19" fmla="*/ 56 h 66"/>
                <a:gd name="T20" fmla="*/ 83 w 93"/>
                <a:gd name="T21" fmla="*/ 59 h 66"/>
                <a:gd name="T22" fmla="*/ 10 w 93"/>
                <a:gd name="T23" fmla="*/ 59 h 66"/>
                <a:gd name="T24" fmla="*/ 7 w 93"/>
                <a:gd name="T25" fmla="*/ 56 h 66"/>
                <a:gd name="T26" fmla="*/ 7 w 93"/>
                <a:gd name="T27" fmla="*/ 8 h 66"/>
                <a:gd name="T28" fmla="*/ 8 w 93"/>
                <a:gd name="T29" fmla="*/ 7 h 66"/>
                <a:gd name="T30" fmla="*/ 85 w 93"/>
                <a:gd name="T31" fmla="*/ 7 h 66"/>
                <a:gd name="T32" fmla="*/ 86 w 93"/>
                <a:gd name="T33" fmla="*/ 8 h 66"/>
                <a:gd name="T34" fmla="*/ 86 w 93"/>
                <a:gd name="T35" fmla="*/ 5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66">
                  <a:moveTo>
                    <a:pt x="85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4" y="66"/>
                    <a:pt x="10" y="66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93" y="62"/>
                    <a:pt x="93" y="56"/>
                  </a:cubicBezTo>
                  <a:cubicBezTo>
                    <a:pt x="93" y="8"/>
                    <a:pt x="93" y="8"/>
                    <a:pt x="93" y="8"/>
                  </a:cubicBezTo>
                  <a:cubicBezTo>
                    <a:pt x="93" y="4"/>
                    <a:pt x="89" y="0"/>
                    <a:pt x="85" y="0"/>
                  </a:cubicBezTo>
                  <a:close/>
                  <a:moveTo>
                    <a:pt x="86" y="56"/>
                  </a:moveTo>
                  <a:cubicBezTo>
                    <a:pt x="86" y="58"/>
                    <a:pt x="85" y="59"/>
                    <a:pt x="83" y="59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8" y="59"/>
                    <a:pt x="7" y="58"/>
                    <a:pt x="7" y="5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8" y="7"/>
                  </a:cubicBezTo>
                  <a:cubicBezTo>
                    <a:pt x="85" y="7"/>
                    <a:pt x="85" y="7"/>
                    <a:pt x="85" y="7"/>
                  </a:cubicBezTo>
                  <a:cubicBezTo>
                    <a:pt x="86" y="7"/>
                    <a:pt x="86" y="8"/>
                    <a:pt x="86" y="8"/>
                  </a:cubicBezTo>
                  <a:lnTo>
                    <a:pt x="86" y="56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18" name="Freeform 4436"/>
            <p:cNvSpPr>
              <a:spLocks noEditPoints="1"/>
            </p:cNvSpPr>
            <p:nvPr/>
          </p:nvSpPr>
          <p:spPr bwMode="auto">
            <a:xfrm>
              <a:off x="4471831" y="6008621"/>
              <a:ext cx="389114" cy="247618"/>
            </a:xfrm>
            <a:custGeom>
              <a:avLst/>
              <a:gdLst>
                <a:gd name="T0" fmla="*/ 83 w 93"/>
                <a:gd name="T1" fmla="*/ 0 h 59"/>
                <a:gd name="T2" fmla="*/ 10 w 93"/>
                <a:gd name="T3" fmla="*/ 0 h 59"/>
                <a:gd name="T4" fmla="*/ 0 w 93"/>
                <a:gd name="T5" fmla="*/ 10 h 59"/>
                <a:gd name="T6" fmla="*/ 0 w 93"/>
                <a:gd name="T7" fmla="*/ 17 h 59"/>
                <a:gd name="T8" fmla="*/ 10 w 93"/>
                <a:gd name="T9" fmla="*/ 27 h 59"/>
                <a:gd name="T10" fmla="*/ 43 w 93"/>
                <a:gd name="T11" fmla="*/ 27 h 59"/>
                <a:gd name="T12" fmla="*/ 43 w 93"/>
                <a:gd name="T13" fmla="*/ 39 h 59"/>
                <a:gd name="T14" fmla="*/ 36 w 93"/>
                <a:gd name="T15" fmla="*/ 49 h 59"/>
                <a:gd name="T16" fmla="*/ 46 w 93"/>
                <a:gd name="T17" fmla="*/ 59 h 59"/>
                <a:gd name="T18" fmla="*/ 57 w 93"/>
                <a:gd name="T19" fmla="*/ 49 h 59"/>
                <a:gd name="T20" fmla="*/ 50 w 93"/>
                <a:gd name="T21" fmla="*/ 39 h 59"/>
                <a:gd name="T22" fmla="*/ 50 w 93"/>
                <a:gd name="T23" fmla="*/ 27 h 59"/>
                <a:gd name="T24" fmla="*/ 83 w 93"/>
                <a:gd name="T25" fmla="*/ 27 h 59"/>
                <a:gd name="T26" fmla="*/ 93 w 93"/>
                <a:gd name="T27" fmla="*/ 17 h 59"/>
                <a:gd name="T28" fmla="*/ 93 w 93"/>
                <a:gd name="T29" fmla="*/ 10 h 59"/>
                <a:gd name="T30" fmla="*/ 83 w 93"/>
                <a:gd name="T31" fmla="*/ 0 h 59"/>
                <a:gd name="T32" fmla="*/ 79 w 93"/>
                <a:gd name="T33" fmla="*/ 16 h 59"/>
                <a:gd name="T34" fmla="*/ 76 w 93"/>
                <a:gd name="T35" fmla="*/ 13 h 59"/>
                <a:gd name="T36" fmla="*/ 79 w 93"/>
                <a:gd name="T37" fmla="*/ 10 h 59"/>
                <a:gd name="T38" fmla="*/ 82 w 93"/>
                <a:gd name="T39" fmla="*/ 13 h 59"/>
                <a:gd name="T40" fmla="*/ 79 w 93"/>
                <a:gd name="T41" fmla="*/ 1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3" h="59">
                  <a:moveTo>
                    <a:pt x="83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3"/>
                    <a:pt x="4" y="27"/>
                    <a:pt x="10" y="27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39" y="41"/>
                    <a:pt x="36" y="44"/>
                    <a:pt x="36" y="49"/>
                  </a:cubicBezTo>
                  <a:cubicBezTo>
                    <a:pt x="36" y="54"/>
                    <a:pt x="41" y="59"/>
                    <a:pt x="46" y="59"/>
                  </a:cubicBezTo>
                  <a:cubicBezTo>
                    <a:pt x="52" y="59"/>
                    <a:pt x="57" y="54"/>
                    <a:pt x="57" y="49"/>
                  </a:cubicBezTo>
                  <a:cubicBezTo>
                    <a:pt x="57" y="44"/>
                    <a:pt x="54" y="41"/>
                    <a:pt x="50" y="39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83" y="27"/>
                    <a:pt x="83" y="27"/>
                    <a:pt x="83" y="27"/>
                  </a:cubicBezTo>
                  <a:cubicBezTo>
                    <a:pt x="89" y="27"/>
                    <a:pt x="93" y="23"/>
                    <a:pt x="93" y="1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3" y="4"/>
                    <a:pt x="89" y="0"/>
                    <a:pt x="83" y="0"/>
                  </a:cubicBezTo>
                  <a:close/>
                  <a:moveTo>
                    <a:pt x="79" y="16"/>
                  </a:moveTo>
                  <a:cubicBezTo>
                    <a:pt x="77" y="16"/>
                    <a:pt x="76" y="15"/>
                    <a:pt x="76" y="13"/>
                  </a:cubicBezTo>
                  <a:cubicBezTo>
                    <a:pt x="76" y="12"/>
                    <a:pt x="77" y="10"/>
                    <a:pt x="79" y="10"/>
                  </a:cubicBezTo>
                  <a:cubicBezTo>
                    <a:pt x="80" y="10"/>
                    <a:pt x="82" y="12"/>
                    <a:pt x="82" y="13"/>
                  </a:cubicBezTo>
                  <a:cubicBezTo>
                    <a:pt x="82" y="15"/>
                    <a:pt x="80" y="16"/>
                    <a:pt x="79" y="16"/>
                  </a:cubicBezTo>
                  <a:close/>
                </a:path>
              </a:pathLst>
            </a:custGeom>
            <a:solidFill>
              <a:srgbClr val="F79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812" name="Straight Arrow Connector 8811"/>
          <p:cNvCxnSpPr>
            <a:stCxn id="8717" idx="2"/>
            <a:endCxn id="4430" idx="0"/>
          </p:cNvCxnSpPr>
          <p:nvPr/>
        </p:nvCxnSpPr>
        <p:spPr>
          <a:xfrm>
            <a:off x="1138924" y="2622917"/>
            <a:ext cx="0" cy="16594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14" name="Straight Arrow Connector 8813"/>
          <p:cNvCxnSpPr>
            <a:stCxn id="4430" idx="2"/>
            <a:endCxn id="8718" idx="0"/>
          </p:cNvCxnSpPr>
          <p:nvPr/>
        </p:nvCxnSpPr>
        <p:spPr>
          <a:xfrm>
            <a:off x="1138924" y="3474660"/>
            <a:ext cx="0" cy="13414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0" name="Straight Connector 8819"/>
          <p:cNvCxnSpPr>
            <a:stCxn id="8718" idx="3"/>
          </p:cNvCxnSpPr>
          <p:nvPr/>
        </p:nvCxnSpPr>
        <p:spPr>
          <a:xfrm>
            <a:off x="1824724" y="3951706"/>
            <a:ext cx="619407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2" name="Elbow Connector 8821"/>
          <p:cNvCxnSpPr>
            <a:endCxn id="4438" idx="1"/>
          </p:cNvCxnSpPr>
          <p:nvPr/>
        </p:nvCxnSpPr>
        <p:spPr>
          <a:xfrm rot="5400000" flipH="1" flipV="1">
            <a:off x="2046788" y="2962376"/>
            <a:ext cx="1681798" cy="241703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4" name="Straight Connector 8823"/>
          <p:cNvCxnSpPr>
            <a:stCxn id="4436" idx="1"/>
          </p:cNvCxnSpPr>
          <p:nvPr/>
        </p:nvCxnSpPr>
        <p:spPr>
          <a:xfrm flipH="1">
            <a:off x="2758845" y="3129101"/>
            <a:ext cx="249694" cy="2659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6" name="Elbow Connector 8825"/>
          <p:cNvCxnSpPr>
            <a:endCxn id="4554" idx="1"/>
          </p:cNvCxnSpPr>
          <p:nvPr/>
        </p:nvCxnSpPr>
        <p:spPr>
          <a:xfrm rot="16200000" flipH="1">
            <a:off x="2046789" y="4699332"/>
            <a:ext cx="1681797" cy="241703"/>
          </a:xfrm>
          <a:prstGeom prst="bentConnector2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28" name="Straight Connector 8827"/>
          <p:cNvCxnSpPr>
            <a:endCxn id="4437" idx="1"/>
          </p:cNvCxnSpPr>
          <p:nvPr/>
        </p:nvCxnSpPr>
        <p:spPr>
          <a:xfrm>
            <a:off x="2758845" y="4832585"/>
            <a:ext cx="249694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84" name="Rectangle 4583"/>
          <p:cNvSpPr/>
          <p:nvPr/>
        </p:nvSpPr>
        <p:spPr>
          <a:xfrm>
            <a:off x="6560642" y="1899428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Data portals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85" name="Rectangle 4584"/>
          <p:cNvSpPr/>
          <p:nvPr/>
        </p:nvSpPr>
        <p:spPr>
          <a:xfrm>
            <a:off x="6560642" y="2754117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Translation 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services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86" name="Rectangle 4585"/>
          <p:cNvSpPr/>
          <p:nvPr/>
        </p:nvSpPr>
        <p:spPr>
          <a:xfrm>
            <a:off x="6560642" y="3608806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Global high-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performance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file system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87" name="Rectangle 4586"/>
          <p:cNvSpPr/>
          <p:nvPr/>
        </p:nvSpPr>
        <p:spPr>
          <a:xfrm>
            <a:off x="6560642" y="4463495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Analysis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clusters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588" name="Rectangle 4587"/>
          <p:cNvSpPr/>
          <p:nvPr/>
        </p:nvSpPr>
        <p:spPr>
          <a:xfrm>
            <a:off x="6560642" y="5318183"/>
            <a:ext cx="1371600" cy="685800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</a:rPr>
              <a:t>Analysis</a:t>
            </a:r>
            <a:br>
              <a:rPr lang="en-US" sz="1600" dirty="0" smtClean="0">
                <a:solidFill>
                  <a:schemeClr val="tx1"/>
                </a:solidFill>
              </a:rPr>
            </a:br>
            <a:r>
              <a:rPr lang="en-US" sz="1600" dirty="0" smtClean="0">
                <a:solidFill>
                  <a:schemeClr val="tx1"/>
                </a:solidFill>
              </a:rPr>
              <a:t>workstations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4550" name="Elbow Connector 4549"/>
          <p:cNvCxnSpPr>
            <a:stCxn id="4584" idx="1"/>
            <a:endCxn id="4588" idx="1"/>
          </p:cNvCxnSpPr>
          <p:nvPr/>
        </p:nvCxnSpPr>
        <p:spPr>
          <a:xfrm rot="10800000" flipV="1">
            <a:off x="6560642" y="2242327"/>
            <a:ext cx="12700" cy="3418755"/>
          </a:xfrm>
          <a:prstGeom prst="bentConnector3">
            <a:avLst>
              <a:gd name="adj1" fmla="val 1800000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2" name="Straight Connector 4551"/>
          <p:cNvCxnSpPr>
            <a:stCxn id="4585" idx="1"/>
          </p:cNvCxnSpPr>
          <p:nvPr/>
        </p:nvCxnSpPr>
        <p:spPr>
          <a:xfrm flipH="1">
            <a:off x="6337726" y="3097017"/>
            <a:ext cx="2229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58" name="Straight Connector 4557"/>
          <p:cNvCxnSpPr>
            <a:endCxn id="4586" idx="1"/>
          </p:cNvCxnSpPr>
          <p:nvPr/>
        </p:nvCxnSpPr>
        <p:spPr>
          <a:xfrm>
            <a:off x="5744037" y="3951706"/>
            <a:ext cx="816605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0" name="Straight Connector 4559"/>
          <p:cNvCxnSpPr>
            <a:stCxn id="4587" idx="1"/>
          </p:cNvCxnSpPr>
          <p:nvPr/>
        </p:nvCxnSpPr>
        <p:spPr>
          <a:xfrm flipH="1">
            <a:off x="6337726" y="4806395"/>
            <a:ext cx="222916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62" name="Straight Connector 4561"/>
          <p:cNvCxnSpPr/>
          <p:nvPr/>
        </p:nvCxnSpPr>
        <p:spPr>
          <a:xfrm>
            <a:off x="3089620" y="3951706"/>
            <a:ext cx="2197553" cy="0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37" name="Group 4636"/>
          <p:cNvGrpSpPr/>
          <p:nvPr/>
        </p:nvGrpSpPr>
        <p:grpSpPr>
          <a:xfrm>
            <a:off x="5287173" y="3719359"/>
            <a:ext cx="456864" cy="455114"/>
            <a:chOff x="-2635250" y="2185988"/>
            <a:chExt cx="414338" cy="412751"/>
          </a:xfrm>
        </p:grpSpPr>
        <p:sp>
          <p:nvSpPr>
            <p:cNvPr id="4638" name="Freeform 4477"/>
            <p:cNvSpPr>
              <a:spLocks/>
            </p:cNvSpPr>
            <p:nvPr/>
          </p:nvSpPr>
          <p:spPr bwMode="auto">
            <a:xfrm>
              <a:off x="-2390775" y="2185988"/>
              <a:ext cx="169863" cy="168275"/>
            </a:xfrm>
            <a:custGeom>
              <a:avLst/>
              <a:gdLst>
                <a:gd name="T0" fmla="*/ 13 w 45"/>
                <a:gd name="T1" fmla="*/ 44 h 45"/>
                <a:gd name="T2" fmla="*/ 17 w 45"/>
                <a:gd name="T3" fmla="*/ 44 h 45"/>
                <a:gd name="T4" fmla="*/ 29 w 45"/>
                <a:gd name="T5" fmla="*/ 32 h 45"/>
                <a:gd name="T6" fmla="*/ 37 w 45"/>
                <a:gd name="T7" fmla="*/ 41 h 45"/>
                <a:gd name="T8" fmla="*/ 41 w 45"/>
                <a:gd name="T9" fmla="*/ 39 h 45"/>
                <a:gd name="T10" fmla="*/ 45 w 45"/>
                <a:gd name="T11" fmla="*/ 5 h 45"/>
                <a:gd name="T12" fmla="*/ 41 w 45"/>
                <a:gd name="T13" fmla="*/ 0 h 45"/>
                <a:gd name="T14" fmla="*/ 6 w 45"/>
                <a:gd name="T15" fmla="*/ 5 h 45"/>
                <a:gd name="T16" fmla="*/ 5 w 45"/>
                <a:gd name="T17" fmla="*/ 8 h 45"/>
                <a:gd name="T18" fmla="*/ 13 w 45"/>
                <a:gd name="T19" fmla="*/ 16 h 45"/>
                <a:gd name="T20" fmla="*/ 1 w 45"/>
                <a:gd name="T21" fmla="*/ 29 h 45"/>
                <a:gd name="T22" fmla="*/ 1 w 45"/>
                <a:gd name="T23" fmla="*/ 32 h 45"/>
                <a:gd name="T24" fmla="*/ 13 w 45"/>
                <a:gd name="T25" fmla="*/ 4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5">
                  <a:moveTo>
                    <a:pt x="13" y="44"/>
                  </a:moveTo>
                  <a:cubicBezTo>
                    <a:pt x="14" y="45"/>
                    <a:pt x="16" y="45"/>
                    <a:pt x="17" y="44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9" y="42"/>
                    <a:pt x="41" y="42"/>
                    <a:pt x="41" y="39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3" y="5"/>
                    <a:pt x="3" y="6"/>
                    <a:pt x="5" y="8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1"/>
                    <a:pt x="1" y="32"/>
                  </a:cubicBezTo>
                  <a:lnTo>
                    <a:pt x="13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39" name="Freeform 4478"/>
            <p:cNvSpPr>
              <a:spLocks/>
            </p:cNvSpPr>
            <p:nvPr/>
          </p:nvSpPr>
          <p:spPr bwMode="auto">
            <a:xfrm>
              <a:off x="-2635250" y="2425701"/>
              <a:ext cx="173038" cy="173038"/>
            </a:xfrm>
            <a:custGeom>
              <a:avLst/>
              <a:gdLst>
                <a:gd name="T0" fmla="*/ 32 w 46"/>
                <a:gd name="T1" fmla="*/ 1 h 46"/>
                <a:gd name="T2" fmla="*/ 29 w 46"/>
                <a:gd name="T3" fmla="*/ 1 h 46"/>
                <a:gd name="T4" fmla="*/ 17 w 46"/>
                <a:gd name="T5" fmla="*/ 13 h 46"/>
                <a:gd name="T6" fmla="*/ 9 w 46"/>
                <a:gd name="T7" fmla="*/ 5 h 46"/>
                <a:gd name="T8" fmla="*/ 5 w 46"/>
                <a:gd name="T9" fmla="*/ 6 h 46"/>
                <a:gd name="T10" fmla="*/ 0 w 46"/>
                <a:gd name="T11" fmla="*/ 41 h 46"/>
                <a:gd name="T12" fmla="*/ 5 w 46"/>
                <a:gd name="T13" fmla="*/ 46 h 46"/>
                <a:gd name="T14" fmla="*/ 40 w 46"/>
                <a:gd name="T15" fmla="*/ 41 h 46"/>
                <a:gd name="T16" fmla="*/ 41 w 46"/>
                <a:gd name="T17" fmla="*/ 38 h 46"/>
                <a:gd name="T18" fmla="*/ 33 w 46"/>
                <a:gd name="T19" fmla="*/ 29 h 46"/>
                <a:gd name="T20" fmla="*/ 45 w 46"/>
                <a:gd name="T21" fmla="*/ 17 h 46"/>
                <a:gd name="T22" fmla="*/ 45 w 46"/>
                <a:gd name="T23" fmla="*/ 14 h 46"/>
                <a:gd name="T24" fmla="*/ 32 w 46"/>
                <a:gd name="T25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6">
                  <a:moveTo>
                    <a:pt x="32" y="1"/>
                  </a:moveTo>
                  <a:cubicBezTo>
                    <a:pt x="32" y="0"/>
                    <a:pt x="30" y="0"/>
                    <a:pt x="29" y="1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7" y="3"/>
                    <a:pt x="5" y="4"/>
                    <a:pt x="5" y="6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4"/>
                    <a:pt x="3" y="46"/>
                    <a:pt x="5" y="46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2" y="41"/>
                    <a:pt x="43" y="39"/>
                    <a:pt x="41" y="38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6" y="16"/>
                    <a:pt x="46" y="15"/>
                    <a:pt x="45" y="14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0" name="Freeform 4479"/>
            <p:cNvSpPr>
              <a:spLocks/>
            </p:cNvSpPr>
            <p:nvPr/>
          </p:nvSpPr>
          <p:spPr bwMode="auto">
            <a:xfrm>
              <a:off x="-2390775" y="2425701"/>
              <a:ext cx="169863" cy="173038"/>
            </a:xfrm>
            <a:custGeom>
              <a:avLst/>
              <a:gdLst>
                <a:gd name="T0" fmla="*/ 37 w 45"/>
                <a:gd name="T1" fmla="*/ 5 h 46"/>
                <a:gd name="T2" fmla="*/ 29 w 45"/>
                <a:gd name="T3" fmla="*/ 13 h 46"/>
                <a:gd name="T4" fmla="*/ 17 w 45"/>
                <a:gd name="T5" fmla="*/ 1 h 46"/>
                <a:gd name="T6" fmla="*/ 13 w 45"/>
                <a:gd name="T7" fmla="*/ 1 h 46"/>
                <a:gd name="T8" fmla="*/ 1 w 45"/>
                <a:gd name="T9" fmla="*/ 14 h 46"/>
                <a:gd name="T10" fmla="*/ 1 w 45"/>
                <a:gd name="T11" fmla="*/ 17 h 46"/>
                <a:gd name="T12" fmla="*/ 13 w 45"/>
                <a:gd name="T13" fmla="*/ 29 h 46"/>
                <a:gd name="T14" fmla="*/ 5 w 45"/>
                <a:gd name="T15" fmla="*/ 38 h 46"/>
                <a:gd name="T16" fmla="*/ 6 w 45"/>
                <a:gd name="T17" fmla="*/ 41 h 46"/>
                <a:gd name="T18" fmla="*/ 41 w 45"/>
                <a:gd name="T19" fmla="*/ 46 h 46"/>
                <a:gd name="T20" fmla="*/ 45 w 45"/>
                <a:gd name="T21" fmla="*/ 41 h 46"/>
                <a:gd name="T22" fmla="*/ 41 w 45"/>
                <a:gd name="T23" fmla="*/ 6 h 46"/>
                <a:gd name="T24" fmla="*/ 37 w 45"/>
                <a:gd name="T25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46">
                  <a:moveTo>
                    <a:pt x="37" y="5"/>
                  </a:moveTo>
                  <a:cubicBezTo>
                    <a:pt x="29" y="13"/>
                    <a:pt x="29" y="13"/>
                    <a:pt x="29" y="1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4" y="0"/>
                    <a:pt x="13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3" y="39"/>
                    <a:pt x="3" y="41"/>
                    <a:pt x="6" y="41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3" y="46"/>
                    <a:pt x="45" y="44"/>
                    <a:pt x="45" y="4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1" y="4"/>
                    <a:pt x="39" y="3"/>
                    <a:pt x="37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1" name="Freeform 4480"/>
            <p:cNvSpPr>
              <a:spLocks/>
            </p:cNvSpPr>
            <p:nvPr/>
          </p:nvSpPr>
          <p:spPr bwMode="auto">
            <a:xfrm>
              <a:off x="-2635250" y="2185988"/>
              <a:ext cx="173038" cy="168275"/>
            </a:xfrm>
            <a:custGeom>
              <a:avLst/>
              <a:gdLst>
                <a:gd name="T0" fmla="*/ 9 w 46"/>
                <a:gd name="T1" fmla="*/ 41 h 45"/>
                <a:gd name="T2" fmla="*/ 17 w 46"/>
                <a:gd name="T3" fmla="*/ 32 h 45"/>
                <a:gd name="T4" fmla="*/ 29 w 46"/>
                <a:gd name="T5" fmla="*/ 44 h 45"/>
                <a:gd name="T6" fmla="*/ 32 w 46"/>
                <a:gd name="T7" fmla="*/ 44 h 45"/>
                <a:gd name="T8" fmla="*/ 45 w 46"/>
                <a:gd name="T9" fmla="*/ 32 h 45"/>
                <a:gd name="T10" fmla="*/ 45 w 46"/>
                <a:gd name="T11" fmla="*/ 29 h 45"/>
                <a:gd name="T12" fmla="*/ 33 w 46"/>
                <a:gd name="T13" fmla="*/ 16 h 45"/>
                <a:gd name="T14" fmla="*/ 41 w 46"/>
                <a:gd name="T15" fmla="*/ 8 h 45"/>
                <a:gd name="T16" fmla="*/ 40 w 46"/>
                <a:gd name="T17" fmla="*/ 5 h 45"/>
                <a:gd name="T18" fmla="*/ 5 w 46"/>
                <a:gd name="T19" fmla="*/ 0 h 45"/>
                <a:gd name="T20" fmla="*/ 0 w 46"/>
                <a:gd name="T21" fmla="*/ 5 h 45"/>
                <a:gd name="T22" fmla="*/ 5 w 46"/>
                <a:gd name="T23" fmla="*/ 39 h 45"/>
                <a:gd name="T24" fmla="*/ 9 w 46"/>
                <a:gd name="T25" fmla="*/ 4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" h="45">
                  <a:moveTo>
                    <a:pt x="9" y="41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30" y="45"/>
                    <a:pt x="32" y="45"/>
                    <a:pt x="32" y="44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6" y="31"/>
                    <a:pt x="46" y="30"/>
                    <a:pt x="45" y="29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3" y="6"/>
                    <a:pt x="42" y="5"/>
                    <a:pt x="40" y="5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5" y="42"/>
                    <a:pt x="7" y="42"/>
                    <a:pt x="9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16" name="TextBox 4615"/>
          <p:cNvSpPr txBox="1"/>
          <p:nvPr/>
        </p:nvSpPr>
        <p:spPr>
          <a:xfrm>
            <a:off x="453124" y="4825169"/>
            <a:ext cx="192339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+mn-lt"/>
              </a:rPr>
              <a:t>Data </a:t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>acquisition: </a:t>
            </a:r>
            <a:r>
              <a:rPr lang="en-US" dirty="0" smtClean="0">
                <a:latin typeface="+mn-lt"/>
              </a:rPr>
              <a:t>Resources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at each </a:t>
            </a:r>
            <a:br>
              <a:rPr lang="en-US" dirty="0" smtClean="0">
                <a:latin typeface="+mn-lt"/>
              </a:rPr>
            </a:br>
            <a:r>
              <a:rPr lang="en-US" dirty="0" smtClean="0">
                <a:latin typeface="+mn-lt"/>
              </a:rPr>
              <a:t>beam line</a:t>
            </a:r>
            <a:endParaRPr lang="en-US" dirty="0">
              <a:latin typeface="+mn-lt"/>
            </a:endParaRPr>
          </a:p>
        </p:txBody>
      </p:sp>
      <p:sp>
        <p:nvSpPr>
          <p:cNvPr id="4656" name="TextBox 4655"/>
          <p:cNvSpPr txBox="1"/>
          <p:nvPr/>
        </p:nvSpPr>
        <p:spPr>
          <a:xfrm>
            <a:off x="5096046" y="4995638"/>
            <a:ext cx="12416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b="1" dirty="0" smtClean="0">
                <a:latin typeface="+mn-lt"/>
              </a:rPr>
              <a:t>Data </a:t>
            </a:r>
            <a:br>
              <a:rPr lang="en-US" b="1" dirty="0" smtClean="0">
                <a:latin typeface="+mn-lt"/>
              </a:rPr>
            </a:br>
            <a:r>
              <a:rPr lang="en-US" b="1" dirty="0" smtClean="0">
                <a:latin typeface="+mn-lt"/>
              </a:rPr>
              <a:t>analysis: </a:t>
            </a:r>
            <a:br>
              <a:rPr lang="en-US" b="1" dirty="0" smtClean="0">
                <a:latin typeface="+mn-lt"/>
              </a:rPr>
            </a:br>
            <a:r>
              <a:rPr lang="en-US" dirty="0" smtClean="0">
                <a:latin typeface="+mn-lt"/>
              </a:rPr>
              <a:t>Shared</a:t>
            </a:r>
            <a:r>
              <a:rPr lang="en-US" b="1" dirty="0" smtClean="0">
                <a:latin typeface="+mn-lt"/>
              </a:rPr>
              <a:t> </a:t>
            </a:r>
            <a:br>
              <a:rPr lang="en-US" b="1" dirty="0" smtClean="0">
                <a:latin typeface="+mn-lt"/>
              </a:rPr>
            </a:br>
            <a:r>
              <a:rPr lang="en-US" dirty="0" smtClean="0">
                <a:latin typeface="+mn-lt"/>
              </a:rPr>
              <a:t>resources </a:t>
            </a:r>
            <a:endParaRPr lang="en-US" dirty="0">
              <a:latin typeface="+mn-lt"/>
            </a:endParaRPr>
          </a:p>
        </p:txBody>
      </p:sp>
      <p:sp>
        <p:nvSpPr>
          <p:cNvPr id="4617" name="Rounded Rectangle 4616"/>
          <p:cNvSpPr/>
          <p:nvPr/>
        </p:nvSpPr>
        <p:spPr>
          <a:xfrm>
            <a:off x="1862831" y="1430880"/>
            <a:ext cx="5575297" cy="394137"/>
          </a:xfrm>
          <a:prstGeom prst="roundRect">
            <a:avLst/>
          </a:prstGeom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Enabling real-time analysis and computational steering</a:t>
            </a:r>
            <a:endParaRPr lang="en-US" dirty="0"/>
          </a:p>
        </p:txBody>
      </p:sp>
      <p:pic>
        <p:nvPicPr>
          <p:cNvPr id="63" name="Picture 6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2566" y="200145"/>
            <a:ext cx="4906904" cy="484046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466373" y="717595"/>
            <a:ext cx="7580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ADARA – Accelerating Data Acquisition, Reduction and Analysis</a:t>
            </a:r>
          </a:p>
          <a:p>
            <a:r>
              <a:rPr lang="en-US" dirty="0" smtClean="0"/>
              <a:t>Collaboration – NDAV, Technology Integration Group (NCCS), DAS/RAD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541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Enabling the future…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1359" y="783871"/>
            <a:ext cx="87084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 ADARA lays foundations for things we can do in the future…</a:t>
            </a:r>
            <a:br>
              <a:rPr lang="en-US" sz="1600" dirty="0" smtClean="0"/>
            </a:b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smtClean="0"/>
              <a:t>Live data analysis/computational steering (multi-level):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Instrument level – GSAS fit on POWGEN or </a:t>
            </a:r>
            <a:r>
              <a:rPr lang="en-US" sz="1600" dirty="0" err="1" smtClean="0"/>
              <a:t>Lorentzians</a:t>
            </a:r>
            <a:r>
              <a:rPr lang="en-US" sz="1600" dirty="0" smtClean="0"/>
              <a:t> on BASIS makes decision to</a:t>
            </a:r>
            <a:br>
              <a:rPr lang="en-US" sz="1600" dirty="0" smtClean="0"/>
            </a:br>
            <a:r>
              <a:rPr lang="en-US" sz="1600" dirty="0" smtClean="0"/>
              <a:t> move to next temperature etc.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Run a simulation on Jaguar (or Titan) in real time to steer an experiment</a:t>
            </a:r>
            <a:br>
              <a:rPr lang="en-US" sz="1600" dirty="0" smtClean="0"/>
            </a:b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smtClean="0"/>
              <a:t>Develop a program that lets SNS/HFIR (experimental) users leverage HPC resources for</a:t>
            </a:r>
            <a:br>
              <a:rPr lang="en-US" sz="1600" dirty="0" smtClean="0"/>
            </a:br>
            <a:r>
              <a:rPr lang="en-US" sz="1600" dirty="0" smtClean="0"/>
              <a:t>  analysis/modeling at OLCF/NERSC etc. (</a:t>
            </a:r>
            <a:r>
              <a:rPr lang="en-US" sz="1600" dirty="0"/>
              <a:t>p</a:t>
            </a:r>
            <a:r>
              <a:rPr lang="en-US" sz="1600" dirty="0" smtClean="0"/>
              <a:t>revious slide) but how do we also…</a:t>
            </a:r>
            <a:br>
              <a:rPr lang="en-US" sz="1600" dirty="0" smtClean="0"/>
            </a:b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smtClean="0"/>
              <a:t>Engage theory/modeling/simulation to drive research at SNS/HFIR on the “big” problems…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ORNL has established simulation/theory groups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What about collaboration with non-ORNL groups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Establish a (small) theory group and employ</a:t>
            </a:r>
            <a:br>
              <a:rPr lang="en-US" sz="1600" dirty="0" smtClean="0"/>
            </a:br>
            <a:r>
              <a:rPr lang="en-US" sz="1600" dirty="0" smtClean="0"/>
              <a:t> </a:t>
            </a:r>
            <a:r>
              <a:rPr lang="en-US" sz="1600" dirty="0"/>
              <a:t>online </a:t>
            </a:r>
            <a:r>
              <a:rPr lang="en-US" sz="1600" dirty="0" smtClean="0"/>
              <a:t>collaboration tools similar to CASL??</a:t>
            </a:r>
          </a:p>
          <a:p>
            <a:pPr marL="742950" lvl="1" indent="-28575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Funding for collaborative projects with other </a:t>
            </a:r>
            <a:br>
              <a:rPr lang="en-US" sz="1600" dirty="0" smtClean="0"/>
            </a:br>
            <a:r>
              <a:rPr lang="en-US" sz="1600" dirty="0" smtClean="0"/>
              <a:t> theory groups</a:t>
            </a:r>
            <a:br>
              <a:rPr lang="en-US" sz="1600" dirty="0" smtClean="0"/>
            </a:b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 </a:t>
            </a:r>
            <a:r>
              <a:rPr lang="en-US" sz="1600" dirty="0" smtClean="0"/>
              <a:t>Collaboration with CCSD on “applied Math” topics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Fitting and optimization problems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1600" dirty="0"/>
              <a:t> </a:t>
            </a:r>
            <a:r>
              <a:rPr lang="en-US" sz="1600" dirty="0" smtClean="0"/>
              <a:t>Higher dimensional visualization </a:t>
            </a:r>
          </a:p>
        </p:txBody>
      </p:sp>
      <p:pic>
        <p:nvPicPr>
          <p:cNvPr id="5" name="Picture 4" descr="sns_aerial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8254" y="3660423"/>
            <a:ext cx="1689100" cy="120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 descr="4640-200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14721" y="4240347"/>
            <a:ext cx="1735136" cy="1157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34752" y="5016443"/>
            <a:ext cx="2329937" cy="127738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4284173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ctrTitle"/>
          </p:nvPr>
        </p:nvSpPr>
        <p:spPr>
          <a:xfrm>
            <a:off x="217771" y="1642534"/>
            <a:ext cx="4454622" cy="1039632"/>
          </a:xfrm>
          <a:ln/>
        </p:spPr>
        <p:txBody>
          <a:bodyPr wrap="none"/>
          <a:lstStyle/>
          <a:p>
            <a:pPr>
              <a:lnSpc>
                <a:spcPct val="85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sz="3200" dirty="0">
                <a:solidFill>
                  <a:srgbClr val="006C3A"/>
                </a:solidFill>
                <a:latin typeface="Arial Black" charset="0"/>
              </a:rPr>
              <a:t>Stream Management</a:t>
            </a:r>
          </a:p>
        </p:txBody>
      </p:sp>
      <p:sp>
        <p:nvSpPr>
          <p:cNvPr id="4098" name="Text Box 2"/>
          <p:cNvSpPr txBox="1">
            <a:spLocks noChangeArrowheads="1"/>
          </p:cNvSpPr>
          <p:nvPr/>
        </p:nvSpPr>
        <p:spPr bwMode="auto">
          <a:xfrm>
            <a:off x="228600" y="2560638"/>
            <a:ext cx="4575175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/>
              <a:t>Presented to</a:t>
            </a:r>
          </a:p>
          <a:p>
            <a:r>
              <a:rPr lang="en-US" sz="2000" b="1"/>
              <a:t>SNS/ESS Workshop on Accelerating</a:t>
            </a:r>
          </a:p>
          <a:p>
            <a:r>
              <a:rPr lang="en-US" sz="2000" b="1"/>
              <a:t>Neutron Data Analysis</a:t>
            </a:r>
          </a:p>
        </p:txBody>
      </p:sp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228600" y="3851275"/>
            <a:ext cx="48926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6264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 sz="2000" b="1" dirty="0"/>
              <a:t>David </a:t>
            </a:r>
            <a:r>
              <a:rPr lang="en-US" sz="2000" b="1" dirty="0" err="1"/>
              <a:t>Dillow</a:t>
            </a:r>
            <a:endParaRPr lang="en-US" sz="2000" b="1" dirty="0"/>
          </a:p>
          <a:p>
            <a:r>
              <a:rPr lang="en-US" dirty="0"/>
              <a:t>Advanced Systems Architect &amp; Developer</a:t>
            </a:r>
          </a:p>
          <a:p>
            <a:r>
              <a:rPr lang="en-US" dirty="0"/>
              <a:t>National Center for Computational Science</a:t>
            </a:r>
          </a:p>
        </p:txBody>
      </p:sp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228600" y="4937125"/>
            <a:ext cx="1625600" cy="34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60876" rIns="90000" bIns="4500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r>
              <a:rPr lang="en-US"/>
              <a:t>June 28, 2012</a:t>
            </a:r>
          </a:p>
        </p:txBody>
      </p:sp>
    </p:spTree>
    <p:extLst>
      <p:ext uri="{BB962C8B-B14F-4D97-AF65-F5344CB8AC3E}">
        <p14:creationId xmlns:p14="http://schemas.microsoft.com/office/powerpoint/2010/main" xmlns="" val="33505941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Design Goals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3924151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One-stop shopping for clients to obtain data from instrument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Provide flight-recorder capabilities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Low maintenance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Stand-alone data files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High performance with multiple clients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Flexible, extensible data format</a:t>
            </a:r>
          </a:p>
        </p:txBody>
      </p:sp>
    </p:spTree>
    <p:extLst>
      <p:ext uri="{BB962C8B-B14F-4D97-AF65-F5344CB8AC3E}">
        <p14:creationId xmlns:p14="http://schemas.microsoft.com/office/powerpoint/2010/main" xmlns="" val="351265027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1624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Shop Smart, Shop </a:t>
            </a:r>
            <a:r>
              <a:rPr lang="en-US" sz="3200" dirty="0" err="1"/>
              <a:t>DataMart</a:t>
            </a:r>
            <a:endParaRPr lang="en-US" sz="3200" dirty="0"/>
          </a:p>
        </p:txBody>
      </p:sp>
      <p:sp>
        <p:nvSpPr>
          <p:cNvPr id="6146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851446" cy="4170372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Multiple sources of information for an instrument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Beam monitors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Detectors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Sample environment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Tracking information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Clients should not need to know how to find each data source</a:t>
            </a:r>
          </a:p>
        </p:txBody>
      </p:sp>
    </p:spTree>
    <p:extLst>
      <p:ext uri="{BB962C8B-B14F-4D97-AF65-F5344CB8AC3E}">
        <p14:creationId xmlns:p14="http://schemas.microsoft.com/office/powerpoint/2010/main" xmlns="" val="33079937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Where did I put that notebook?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idx="1"/>
          </p:nvPr>
        </p:nvSpPr>
        <p:spPr>
          <a:xfrm>
            <a:off x="111124" y="914400"/>
            <a:ext cx="8561161" cy="3893374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Eliminate requirement of external knowledge of the system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Clients should be able to refer to the stream for all data needs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Should not need to know that pixel ID 78991 indicates the phase of the T0 chopper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Instrument geometry should not be separate from event data</a:t>
            </a:r>
          </a:p>
        </p:txBody>
      </p:sp>
    </p:spTree>
    <p:extLst>
      <p:ext uri="{BB962C8B-B14F-4D97-AF65-F5344CB8AC3E}">
        <p14:creationId xmlns:p14="http://schemas.microsoft.com/office/powerpoint/2010/main" xmlns="" val="27766602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/>
              <a:t>SMS Aggregation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420115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SMS aggregates all data into single stream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Event data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Sample environment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Proposal/Run information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 err="1"/>
              <a:t>Beamline</a:t>
            </a:r>
            <a:r>
              <a:rPr lang="en-US" sz="2800" b="0" dirty="0"/>
              <a:t> Configuration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Output stream is approximately ordered by time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Multiple detector systems synchronized by pulse id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Sample environment updates added in near-</a:t>
            </a:r>
            <a:r>
              <a:rPr lang="en-US" sz="2800" b="0" dirty="0" err="1"/>
              <a:t>realtime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xmlns="" val="23910558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16241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Instrument Flight Recorder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3754874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Even the best users make mistakes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Oh, hey, that was interesting!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Did I start recording before going to breakfast?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SMS is always recording data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User determines destination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Not in a run: stored locally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In a run: also goes to STS to be converted to NeXus</a:t>
            </a:r>
          </a:p>
        </p:txBody>
      </p:sp>
    </p:spTree>
    <p:extLst>
      <p:ext uri="{BB962C8B-B14F-4D97-AF65-F5344CB8AC3E}">
        <p14:creationId xmlns:p14="http://schemas.microsoft.com/office/powerpoint/2010/main" xmlns="" val="3958432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Avoiding the 3AM call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3754874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We generate lots of data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Some instruments generate 8 to 16 MB/s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Always recording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Finite disk space!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SMS automatically purges old data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Aims for 2+ week retention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Data from runs protected until converted to NeXus</a:t>
            </a:r>
          </a:p>
        </p:txBody>
      </p:sp>
    </p:spTree>
    <p:extLst>
      <p:ext uri="{BB962C8B-B14F-4D97-AF65-F5344CB8AC3E}">
        <p14:creationId xmlns:p14="http://schemas.microsoft.com/office/powerpoint/2010/main" xmlns="" val="13694630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SMS Data Files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367793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Instrument data is internally stored as append-only files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We change files on run start/stop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We change files when we grow too large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Multiple files is an implementation detail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STS and live clients see single stream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A run generates a single NeXus file</a:t>
            </a:r>
          </a:p>
        </p:txBody>
      </p:sp>
    </p:spTree>
    <p:extLst>
      <p:ext uri="{BB962C8B-B14F-4D97-AF65-F5344CB8AC3E}">
        <p14:creationId xmlns:p14="http://schemas.microsoft.com/office/powerpoint/2010/main" xmlns="" val="67613771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Mission… what do we aspire to do?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1495" y="620082"/>
            <a:ext cx="83605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SNS is an experimental facility – users come here to do experiments</a:t>
            </a:r>
          </a:p>
          <a:p>
            <a:pPr marL="800100" lvl="1" indent="-342900">
              <a:buFont typeface="Arial" pitchFamily="34" charset="0"/>
              <a:buChar char="−"/>
            </a:pPr>
            <a:r>
              <a:rPr lang="en-US" sz="2000" i="1" dirty="0" smtClean="0"/>
              <a:t>Collect the most (appropriate) data during their beam time</a:t>
            </a:r>
          </a:p>
          <a:p>
            <a:pPr marL="800100" lvl="1" indent="-342900">
              <a:buFont typeface="Arial" pitchFamily="34" charset="0"/>
              <a:buChar char="−"/>
            </a:pPr>
            <a:r>
              <a:rPr lang="en-US" sz="2000" i="1" dirty="0" smtClean="0"/>
              <a:t>Understand that data as much as possible/practical</a:t>
            </a:r>
          </a:p>
          <a:p>
            <a:endParaRPr lang="en-US" sz="2000" i="1" dirty="0"/>
          </a:p>
          <a:p>
            <a:r>
              <a:rPr lang="en-US" sz="2000" i="1" dirty="0" smtClean="0"/>
              <a:t>Post-acquisition (could be 1 min, 1 month, 1 year later) – users need to manipulate (reduce/analyze/visualize/model) their data to get the scientific content – and for most scientists this is an “interactive” process.</a:t>
            </a:r>
          </a:p>
          <a:p>
            <a:endParaRPr lang="en-US" sz="2000" i="1" dirty="0"/>
          </a:p>
          <a:p>
            <a:r>
              <a:rPr lang="en-US" sz="2000" dirty="0" smtClean="0"/>
              <a:t>What should we aspire to… create a data infrastructure that gives users</a:t>
            </a:r>
            <a:br>
              <a:rPr lang="en-US" sz="2000" dirty="0" smtClean="0"/>
            </a:br>
            <a:endParaRPr lang="en-US" sz="2000" dirty="0" smtClean="0"/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 smtClean="0"/>
              <a:t>The ability to reduce, and analyze, the data as it is taken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 smtClean="0"/>
              <a:t>Data files created instantly after acquisition (no matter how big)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 smtClean="0"/>
              <a:t>The ability to reduce a data set post-acquisition in ~1 minute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sz="2000" dirty="0" smtClean="0"/>
              <a:t>The resources for  any user  to do post-acquisition reduction, analysis, visualization, modeling from anywhere…</a:t>
            </a:r>
          </a:p>
          <a:p>
            <a:pPr marL="342900" indent="-342900"/>
            <a:endParaRPr lang="en-US" sz="2000" dirty="0" smtClean="0"/>
          </a:p>
          <a:p>
            <a:r>
              <a:rPr lang="en-US" sz="2000" dirty="0" smtClean="0"/>
              <a:t>Surely everyone signs up to these… but how does one make it happen</a:t>
            </a:r>
          </a:p>
        </p:txBody>
      </p:sp>
    </p:spTree>
    <p:extLst>
      <p:ext uri="{BB962C8B-B14F-4D97-AF65-F5344CB8AC3E}">
        <p14:creationId xmlns:p14="http://schemas.microsoft.com/office/powerpoint/2010/main" xmlns="" val="200575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Why Multiple Files Internally?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4601260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Limiting size of files </a:t>
            </a:r>
            <a:r>
              <a:rPr lang="en-US" sz="3200" dirty="0" err="1"/>
              <a:t>smooths</a:t>
            </a:r>
            <a:r>
              <a:rPr lang="en-US" sz="3200" dirty="0"/>
              <a:t> space reclamation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Recovery no longer “all or nothing”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Larger window to recover coherent partial data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Having multiple files requires more state snapshots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Each file must stand alone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Beginning of each file contains complete state information</a:t>
            </a:r>
          </a:p>
        </p:txBody>
      </p:sp>
    </p:spTree>
    <p:extLst>
      <p:ext uri="{BB962C8B-B14F-4D97-AF65-F5344CB8AC3E}">
        <p14:creationId xmlns:p14="http://schemas.microsoft.com/office/powerpoint/2010/main" xmlns="" val="5595846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Events for Everyone!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4124206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SMS supports multiple simultaneous clients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Clients can join and leave at any time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Each client can consume at different rate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Streams are buffered on-disk, so SMS can tolerate a significant backlog to clients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Clients can choose to see historical data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Configurable granularity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Receive system snapshot as of replay point</a:t>
            </a:r>
          </a:p>
        </p:txBody>
      </p:sp>
    </p:spTree>
    <p:extLst>
      <p:ext uri="{BB962C8B-B14F-4D97-AF65-F5344CB8AC3E}">
        <p14:creationId xmlns:p14="http://schemas.microsoft.com/office/powerpoint/2010/main" xmlns="" val="415073381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11125" y="17780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SMS Performance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idx="1"/>
          </p:nvPr>
        </p:nvSpPr>
        <p:spPr>
          <a:xfrm>
            <a:off x="111125" y="914400"/>
            <a:ext cx="8229600" cy="3185488"/>
          </a:xfrm>
          <a:ln/>
        </p:spPr>
        <p:txBody>
          <a:bodyPr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Multiple clients with low CPU overhead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Zero copy network stack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Currently limited by disk performance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200" dirty="0"/>
              <a:t>Easily streams 600 </a:t>
            </a:r>
            <a:r>
              <a:rPr lang="en-US" sz="3200" dirty="0" err="1"/>
              <a:t>Mevents</a:t>
            </a:r>
            <a:r>
              <a:rPr lang="en-US" sz="3200" dirty="0"/>
              <a:t>/s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Single SATA disk</a:t>
            </a:r>
          </a:p>
          <a:p>
            <a:pPr marL="86360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2800" b="0" dirty="0"/>
              <a:t>Multiple fast readers on loopback</a:t>
            </a:r>
          </a:p>
        </p:txBody>
      </p:sp>
    </p:spTree>
    <p:extLst>
      <p:ext uri="{BB962C8B-B14F-4D97-AF65-F5344CB8AC3E}">
        <p14:creationId xmlns:p14="http://schemas.microsoft.com/office/powerpoint/2010/main" xmlns="" val="35005949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ADARA Packet Header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763713"/>
            <a:ext cx="7038975" cy="3600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2854672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Banked Event Payload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2838" y="1603375"/>
            <a:ext cx="6916737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851299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Banked Event Sections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03375"/>
            <a:ext cx="6246813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40189909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457200" y="273050"/>
            <a:ext cx="8229600" cy="570102"/>
          </a:xfrm>
          <a:ln/>
        </p:spPr>
        <p:txBody>
          <a:bodyPr tIns="38808"/>
          <a:lstStyle/>
          <a:p>
            <a: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sz="3600" dirty="0"/>
              <a:t>Variable Update Payload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59038"/>
            <a:ext cx="8229600" cy="281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6548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7" y="1389048"/>
            <a:ext cx="5060097" cy="865265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Creating Data Files On-the-Fly at SNS:</a:t>
            </a:r>
            <a:b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sz="20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sym typeface="Wingdings"/>
              </a:rPr>
              <a:t> Streaming Translation Service</a:t>
            </a:r>
            <a:r>
              <a:rPr lang="en-US" sz="2000" b="1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  <a:sym typeface="Wingdings"/>
              </a:rPr>
              <a:t> </a:t>
            </a:r>
            <a:endParaRPr lang="en-US" sz="20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179" y="4529034"/>
            <a:ext cx="4992296" cy="1636352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James A. (“</a:t>
            </a:r>
            <a:r>
              <a:rPr lang="en-US" sz="2200" dirty="0" err="1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Jeeem</a:t>
            </a:r>
            <a:r>
              <a:rPr lang="en-US" sz="2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 </a:t>
            </a:r>
            <a:r>
              <a:rPr lang="en-US" sz="2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r>
              <a:rPr lang="en-US" sz="22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Kohl, PhD</a:t>
            </a:r>
            <a:endParaRPr lang="en-US" sz="2200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Wingdings" pitchFamily="2" charset="2"/>
            </a:endParaRPr>
          </a:p>
          <a:p>
            <a:r>
              <a:rPr lang="en-US" sz="19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Instrument Controls &amp; File Translation, Team Lead</a:t>
            </a:r>
          </a:p>
          <a:p>
            <a:r>
              <a:rPr lang="en-US" sz="1800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Instrument Data Acquisition &amp; Controls Group</a:t>
            </a:r>
          </a:p>
          <a:p>
            <a:r>
              <a:rPr lang="en-US" sz="1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Spallation Neutron Source, ORNL</a:t>
            </a:r>
            <a:endParaRPr lang="en-US" sz="1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 rot="20598305">
            <a:off x="767189" y="2368395"/>
            <a:ext cx="3582423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bliqueTopLeft"/>
              <a:lightRig rig="brightRoom" dir="t"/>
            </a:scene3d>
            <a:sp3d extrusionH="342900"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9600" b="1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STS!</a:t>
            </a:r>
            <a:endParaRPr lang="en-US" sz="5400" b="1" cap="all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25394" y="6231972"/>
            <a:ext cx="14205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</a:rPr>
              <a:t>June 28, 2012</a:t>
            </a:r>
          </a:p>
        </p:txBody>
      </p:sp>
    </p:spTree>
    <p:extLst>
      <p:ext uri="{BB962C8B-B14F-4D97-AF65-F5344CB8AC3E}">
        <p14:creationId xmlns:p14="http://schemas.microsoft.com/office/powerpoint/2010/main" xmlns="" val="1433491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865"/>
            <a:ext cx="8229600" cy="740239"/>
          </a:xfrm>
        </p:spPr>
        <p:txBody>
          <a:bodyPr/>
          <a:lstStyle/>
          <a:p>
            <a:r>
              <a:rPr lang="en-US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we have been…</a:t>
            </a:r>
            <a:endParaRPr lang="en-US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1" y="1394256"/>
            <a:ext cx="35814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Neutron Experiment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1013256"/>
            <a:ext cx="1207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Pre-2011…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62400" y="1394256"/>
            <a:ext cx="7620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Copy</a:t>
            </a:r>
          </a:p>
          <a:p>
            <a:pPr algn="ctr"/>
            <a:r>
              <a:rPr lang="en-US" sz="2000" dirty="0" smtClean="0">
                <a:solidFill>
                  <a:srgbClr val="002060"/>
                </a:solidFill>
              </a:rPr>
              <a:t>Data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00600" y="1394256"/>
            <a:ext cx="2209800" cy="762000"/>
          </a:xfrm>
          <a:prstGeom prst="rect">
            <a:avLst/>
          </a:prstGeom>
          <a:solidFill>
            <a:srgbClr val="32BE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NeXus File</a:t>
            </a:r>
          </a:p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Generation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086600" y="1394256"/>
            <a:ext cx="6096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Copy</a:t>
            </a:r>
          </a:p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Data</a:t>
            </a:r>
          </a:p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(again)</a:t>
            </a:r>
            <a:endParaRPr lang="en-US" sz="1200" dirty="0">
              <a:solidFill>
                <a:srgbClr val="002060"/>
              </a:solidFill>
            </a:endParaRPr>
          </a:p>
        </p:txBody>
      </p:sp>
      <p:cxnSp>
        <p:nvCxnSpPr>
          <p:cNvPr id="12" name="Straight Arrow Connector 11"/>
          <p:cNvCxnSpPr>
            <a:stCxn id="4" idx="3"/>
            <a:endCxn id="6" idx="1"/>
          </p:cNvCxnSpPr>
          <p:nvPr/>
        </p:nvCxnSpPr>
        <p:spPr>
          <a:xfrm>
            <a:off x="3733801" y="1775256"/>
            <a:ext cx="228599" cy="0"/>
          </a:xfrm>
          <a:prstGeom prst="straightConnector1">
            <a:avLst/>
          </a:prstGeom>
          <a:ln w="38100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52400" y="3151005"/>
            <a:ext cx="35814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Neutron Experiment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2400" y="2765856"/>
            <a:ext cx="1494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…by July 2011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62400" y="3151005"/>
            <a:ext cx="5334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Copy</a:t>
            </a:r>
          </a:p>
          <a:p>
            <a:pPr algn="ctr"/>
            <a:r>
              <a:rPr lang="en-US" sz="1200" dirty="0" smtClean="0">
                <a:solidFill>
                  <a:srgbClr val="002060"/>
                </a:solidFill>
              </a:rPr>
              <a:t>Data</a:t>
            </a:r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747411" y="3151005"/>
            <a:ext cx="533400" cy="762000"/>
          </a:xfrm>
          <a:prstGeom prst="rect">
            <a:avLst/>
          </a:prstGeom>
          <a:solidFill>
            <a:srgbClr val="32BE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rgbClr val="002060"/>
                </a:solidFill>
              </a:rPr>
              <a:t>NeXus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33800" y="3532005"/>
            <a:ext cx="228600" cy="0"/>
          </a:xfrm>
          <a:prstGeom prst="straightConnector1">
            <a:avLst/>
          </a:prstGeom>
          <a:ln w="38100">
            <a:tailEnd type="arrow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09600" y="2418610"/>
            <a:ext cx="7772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815819" y="2384856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time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334000" y="3151005"/>
            <a:ext cx="342900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2060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620000" y="871036"/>
            <a:ext cx="1143000" cy="1285220"/>
            <a:chOff x="8153400" y="1305580"/>
            <a:chExt cx="1143000" cy="1285220"/>
          </a:xfrm>
        </p:grpSpPr>
        <p:sp>
          <p:nvSpPr>
            <p:cNvPr id="9" name="Rectangle 8"/>
            <p:cNvSpPr/>
            <p:nvPr/>
          </p:nvSpPr>
          <p:spPr>
            <a:xfrm>
              <a:off x="8305800" y="1828800"/>
              <a:ext cx="228600" cy="762000"/>
            </a:xfrm>
            <a:prstGeom prst="rect">
              <a:avLst/>
            </a:prstGeom>
            <a:solidFill>
              <a:srgbClr val="C640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 smtClean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8153400" y="1305580"/>
              <a:ext cx="1143000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Archive</a:t>
              </a:r>
            </a:p>
            <a:p>
              <a:pPr algn="ctr"/>
              <a:r>
                <a:rPr lang="en-US" sz="1400" dirty="0" smtClean="0"/>
                <a:t>&amp; Catalog</a:t>
              </a:r>
              <a:endParaRPr lang="en-US" sz="1400" dirty="0"/>
            </a:p>
          </p:txBody>
        </p:sp>
        <p:sp>
          <p:nvSpPr>
            <p:cNvPr id="28" name="Arc 27"/>
            <p:cNvSpPr/>
            <p:nvPr/>
          </p:nvSpPr>
          <p:spPr>
            <a:xfrm rot="4885295">
              <a:off x="8135738" y="1526206"/>
              <a:ext cx="838530" cy="685800"/>
            </a:xfrm>
            <a:prstGeom prst="arc">
              <a:avLst/>
            </a:prstGeom>
            <a:noFill/>
            <a:ln>
              <a:solidFill>
                <a:srgbClr val="00206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753100" y="3151005"/>
            <a:ext cx="114300" cy="762000"/>
          </a:xfrm>
          <a:prstGeom prst="rect">
            <a:avLst/>
          </a:prstGeom>
          <a:solidFill>
            <a:srgbClr val="C640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34" name="Rectangle 33"/>
          <p:cNvSpPr/>
          <p:nvPr/>
        </p:nvSpPr>
        <p:spPr>
          <a:xfrm>
            <a:off x="4565776" y="3151005"/>
            <a:ext cx="114300" cy="762000"/>
          </a:xfrm>
          <a:prstGeom prst="rect">
            <a:avLst/>
          </a:prstGeom>
          <a:solidFill>
            <a:srgbClr val="C640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35" name="TextBox 34"/>
          <p:cNvSpPr txBox="1"/>
          <p:nvPr/>
        </p:nvSpPr>
        <p:spPr>
          <a:xfrm>
            <a:off x="6144219" y="3116044"/>
            <a:ext cx="2872902" cy="830997"/>
          </a:xfrm>
          <a:prstGeom prst="rect">
            <a:avLst/>
          </a:prstGeom>
          <a:noFill/>
          <a:ln>
            <a:solidFill>
              <a:schemeClr val="accent1">
                <a:shade val="95000"/>
                <a:satMod val="105000"/>
                <a:alpha val="43000"/>
              </a:schemeClr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Parallel File Copy (SVCP)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HistoTools Optimization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600" dirty="0" smtClean="0"/>
              <a:t>Split Raw/NeXus Handling</a:t>
            </a:r>
            <a:endParaRPr lang="en-US" sz="1600" dirty="0"/>
          </a:p>
        </p:txBody>
      </p:sp>
      <p:sp>
        <p:nvSpPr>
          <p:cNvPr id="36" name="Rectangle 35"/>
          <p:cNvSpPr/>
          <p:nvPr/>
        </p:nvSpPr>
        <p:spPr>
          <a:xfrm>
            <a:off x="152400" y="4831555"/>
            <a:ext cx="3581400" cy="7620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Neutron Experiment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2400" y="4442256"/>
            <a:ext cx="3293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What the Users </a:t>
            </a:r>
            <a:r>
              <a:rPr lang="en-US" i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Really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Want…! </a:t>
            </a:r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itchFamily="2" charset="2"/>
              </a:rPr>
              <a:t>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3733800" y="4831555"/>
            <a:ext cx="45719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rgbClr val="00206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855720" y="4831555"/>
            <a:ext cx="45719" cy="762000"/>
          </a:xfrm>
          <a:prstGeom prst="rect">
            <a:avLst/>
          </a:prstGeom>
          <a:solidFill>
            <a:srgbClr val="32BE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 smtClean="0">
              <a:solidFill>
                <a:srgbClr val="00206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924300" y="4831555"/>
            <a:ext cx="45719" cy="762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>
              <a:solidFill>
                <a:srgbClr val="00206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3779520" y="4831555"/>
            <a:ext cx="57150" cy="762000"/>
          </a:xfrm>
          <a:prstGeom prst="rect">
            <a:avLst/>
          </a:prstGeom>
          <a:solidFill>
            <a:srgbClr val="C640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sp>
        <p:nvSpPr>
          <p:cNvPr id="45" name="Rectangle 44"/>
          <p:cNvSpPr/>
          <p:nvPr/>
        </p:nvSpPr>
        <p:spPr>
          <a:xfrm>
            <a:off x="3981450" y="4831555"/>
            <a:ext cx="57150" cy="762000"/>
          </a:xfrm>
          <a:prstGeom prst="rect">
            <a:avLst/>
          </a:prstGeom>
          <a:solidFill>
            <a:srgbClr val="C640B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 smtClean="0"/>
          </a:p>
        </p:txBody>
      </p:sp>
      <p:grpSp>
        <p:nvGrpSpPr>
          <p:cNvPr id="51" name="Group 50"/>
          <p:cNvGrpSpPr/>
          <p:nvPr/>
        </p:nvGrpSpPr>
        <p:grpSpPr>
          <a:xfrm>
            <a:off x="4075482" y="5593555"/>
            <a:ext cx="3167290" cy="489467"/>
            <a:chOff x="4093845" y="6248400"/>
            <a:chExt cx="2934918" cy="489467"/>
          </a:xfrm>
        </p:grpSpPr>
        <p:cxnSp>
          <p:nvCxnSpPr>
            <p:cNvPr id="52" name="Elbow Connector 51"/>
            <p:cNvCxnSpPr/>
            <p:nvPr/>
          </p:nvCxnSpPr>
          <p:spPr>
            <a:xfrm rot="10800000">
              <a:off x="4093845" y="6248400"/>
              <a:ext cx="478155" cy="304800"/>
            </a:xfrm>
            <a:prstGeom prst="bentConnector2">
              <a:avLst/>
            </a:prstGeom>
            <a:ln w="1905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572000" y="6368535"/>
              <a:ext cx="2456763" cy="369332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“Your Data is Available!”</a:t>
              </a:r>
              <a:endParaRPr lang="en-US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720758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3.61111E-6 -2.24381E-6 L -0.43108 -0.00231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63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3" grpId="0" animBg="1"/>
      <p:bldP spid="14" grpId="0"/>
      <p:bldP spid="15" grpId="0" animBg="1"/>
      <p:bldP spid="16" grpId="0" animBg="1"/>
      <p:bldP spid="26" grpId="0" animBg="1"/>
      <p:bldP spid="29" grpId="0" animBg="1"/>
      <p:bldP spid="34" grpId="0" animBg="1"/>
      <p:bldP spid="35" grpId="0" animBg="1"/>
      <p:bldP spid="36" grpId="0" animBg="1"/>
      <p:bldP spid="37" grpId="0"/>
      <p:bldP spid="38" grpId="0" animBg="1"/>
      <p:bldP spid="39" grpId="0" animBg="1"/>
      <p:bldP spid="41" grpId="0" animBg="1"/>
      <p:bldP spid="43" grpId="0" animBg="1"/>
      <p:bldP spid="4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643576" cy="827919"/>
          </a:xfrm>
        </p:spPr>
        <p:txBody>
          <a:bodyPr/>
          <a:lstStyle/>
          <a:p>
            <a:r>
              <a:rPr lang="en-US" dirty="0" smtClean="0"/>
              <a:t>Approach: “Don’t Just Optimize, Stream It!”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778605"/>
            <a:ext cx="8229600" cy="2215991"/>
          </a:xfrm>
        </p:spPr>
        <p:txBody>
          <a:bodyPr/>
          <a:lstStyle/>
          <a:p>
            <a:r>
              <a:rPr lang="en-US" dirty="0" smtClean="0"/>
              <a:t>Don’t Wait for ‘Post Mortem’ data processing &amp; analysis</a:t>
            </a:r>
          </a:p>
          <a:p>
            <a:r>
              <a:rPr lang="en-US" i="1" dirty="0" smtClean="0"/>
              <a:t>Incrementally</a:t>
            </a:r>
            <a:r>
              <a:rPr lang="en-US" dirty="0" smtClean="0"/>
              <a:t> collate data and write to NeXus file</a:t>
            </a:r>
          </a:p>
          <a:p>
            <a:pPr lvl="1"/>
            <a:r>
              <a:rPr lang="en-US" dirty="0" smtClean="0"/>
              <a:t>Take advantage of Neutron Pulse “Independence” (&amp; Live Viewing!)</a:t>
            </a:r>
          </a:p>
          <a:p>
            <a:r>
              <a:rPr lang="en-US" dirty="0" smtClean="0"/>
              <a:t>Minimal “Last-Minute” Post-Processing for Final Delivery</a:t>
            </a:r>
          </a:p>
          <a:p>
            <a:pPr lvl="1"/>
            <a:r>
              <a:rPr lang="en-US" dirty="0" smtClean="0"/>
              <a:t>Archive (in place) and Catalog ~ Copy-of-Record Data…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609600" y="5605266"/>
            <a:ext cx="777240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752448" y="5607724"/>
            <a:ext cx="11560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progress...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8" y="3270421"/>
            <a:ext cx="5725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wait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time</a:t>
            </a:r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618653" y="3234209"/>
            <a:ext cx="0" cy="237105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688063" y="3521808"/>
            <a:ext cx="7372793" cy="2697933"/>
          </a:xfrm>
          <a:custGeom>
            <a:avLst/>
            <a:gdLst>
              <a:gd name="connsiteX0" fmla="*/ 0 w 7351414"/>
              <a:gd name="connsiteY0" fmla="*/ 0 h 2697933"/>
              <a:gd name="connsiteX1" fmla="*/ 1294646 w 7351414"/>
              <a:gd name="connsiteY1" fmla="*/ 63375 h 2697933"/>
              <a:gd name="connsiteX2" fmla="*/ 2725093 w 7351414"/>
              <a:gd name="connsiteY2" fmla="*/ 316872 h 2697933"/>
              <a:gd name="connsiteX3" fmla="*/ 3702868 w 7351414"/>
              <a:gd name="connsiteY3" fmla="*/ 1013988 h 2697933"/>
              <a:gd name="connsiteX4" fmla="*/ 4553893 w 7351414"/>
              <a:gd name="connsiteY4" fmla="*/ 1439501 h 2697933"/>
              <a:gd name="connsiteX5" fmla="*/ 5685577 w 7351414"/>
              <a:gd name="connsiteY5" fmla="*/ 1548143 h 2697933"/>
              <a:gd name="connsiteX6" fmla="*/ 6201624 w 7351414"/>
              <a:gd name="connsiteY6" fmla="*/ 2471596 h 2697933"/>
              <a:gd name="connsiteX7" fmla="*/ 7351414 w 7351414"/>
              <a:gd name="connsiteY7" fmla="*/ 2697933 h 2697933"/>
              <a:gd name="connsiteX0" fmla="*/ 0 w 7873504"/>
              <a:gd name="connsiteY0" fmla="*/ 0 h 2697933"/>
              <a:gd name="connsiteX1" fmla="*/ 1294646 w 7873504"/>
              <a:gd name="connsiteY1" fmla="*/ 63375 h 2697933"/>
              <a:gd name="connsiteX2" fmla="*/ 2725093 w 7873504"/>
              <a:gd name="connsiteY2" fmla="*/ 316872 h 2697933"/>
              <a:gd name="connsiteX3" fmla="*/ 3702868 w 7873504"/>
              <a:gd name="connsiteY3" fmla="*/ 1013988 h 2697933"/>
              <a:gd name="connsiteX4" fmla="*/ 4553893 w 7873504"/>
              <a:gd name="connsiteY4" fmla="*/ 1439501 h 2697933"/>
              <a:gd name="connsiteX5" fmla="*/ 5685577 w 7873504"/>
              <a:gd name="connsiteY5" fmla="*/ 1548143 h 2697933"/>
              <a:gd name="connsiteX6" fmla="*/ 6201624 w 7873504"/>
              <a:gd name="connsiteY6" fmla="*/ 2471596 h 2697933"/>
              <a:gd name="connsiteX7" fmla="*/ 7873504 w 7873504"/>
              <a:gd name="connsiteY7" fmla="*/ 2697933 h 2697933"/>
              <a:gd name="connsiteX0" fmla="*/ 0 w 7873504"/>
              <a:gd name="connsiteY0" fmla="*/ 0 h 2697933"/>
              <a:gd name="connsiteX1" fmla="*/ 1294646 w 7873504"/>
              <a:gd name="connsiteY1" fmla="*/ 63375 h 2697933"/>
              <a:gd name="connsiteX2" fmla="*/ 2725093 w 7873504"/>
              <a:gd name="connsiteY2" fmla="*/ 316872 h 2697933"/>
              <a:gd name="connsiteX3" fmla="*/ 3702868 w 7873504"/>
              <a:gd name="connsiteY3" fmla="*/ 1013988 h 2697933"/>
              <a:gd name="connsiteX4" fmla="*/ 4553893 w 7873504"/>
              <a:gd name="connsiteY4" fmla="*/ 1439501 h 2697933"/>
              <a:gd name="connsiteX5" fmla="*/ 5685577 w 7873504"/>
              <a:gd name="connsiteY5" fmla="*/ 1548143 h 2697933"/>
              <a:gd name="connsiteX6" fmla="*/ 6240297 w 7873504"/>
              <a:gd name="connsiteY6" fmla="*/ 2553078 h 2697933"/>
              <a:gd name="connsiteX7" fmla="*/ 7873504 w 7873504"/>
              <a:gd name="connsiteY7" fmla="*/ 2697933 h 2697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3504" h="2697933">
                <a:moveTo>
                  <a:pt x="0" y="0"/>
                </a:moveTo>
                <a:cubicBezTo>
                  <a:pt x="420232" y="5281"/>
                  <a:pt x="840464" y="10563"/>
                  <a:pt x="1294646" y="63375"/>
                </a:cubicBezTo>
                <a:cubicBezTo>
                  <a:pt x="1748828" y="116187"/>
                  <a:pt x="2323723" y="158437"/>
                  <a:pt x="2725093" y="316872"/>
                </a:cubicBezTo>
                <a:cubicBezTo>
                  <a:pt x="3126463" y="475308"/>
                  <a:pt x="3398068" y="826883"/>
                  <a:pt x="3702868" y="1013988"/>
                </a:cubicBezTo>
                <a:cubicBezTo>
                  <a:pt x="4007668" y="1201093"/>
                  <a:pt x="4223441" y="1350475"/>
                  <a:pt x="4553893" y="1439501"/>
                </a:cubicBezTo>
                <a:cubicBezTo>
                  <a:pt x="4884345" y="1528527"/>
                  <a:pt x="5404510" y="1362547"/>
                  <a:pt x="5685577" y="1548143"/>
                </a:cubicBezTo>
                <a:cubicBezTo>
                  <a:pt x="5966644" y="1733739"/>
                  <a:pt x="5875643" y="2361446"/>
                  <a:pt x="6240297" y="2553078"/>
                </a:cubicBezTo>
                <a:cubicBezTo>
                  <a:pt x="6604952" y="2744710"/>
                  <a:pt x="7437428" y="2680580"/>
                  <a:pt x="7873504" y="2697933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371375" y="5723912"/>
            <a:ext cx="147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HistoTools 3.4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77138" y="5722411"/>
            <a:ext cx="1471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HistoTools 4.0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28583" y="5720910"/>
            <a:ext cx="9460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ADARA!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672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835613"/>
          </a:xfrm>
        </p:spPr>
        <p:txBody>
          <a:bodyPr/>
          <a:lstStyle/>
          <a:p>
            <a:r>
              <a:rPr lang="en-US" dirty="0">
                <a:latin typeface="Arial Black" charset="0"/>
              </a:rPr>
              <a:t>Data </a:t>
            </a:r>
            <a:r>
              <a:rPr lang="en-US" dirty="0" smtClean="0">
                <a:latin typeface="Arial Black" charset="0"/>
              </a:rPr>
              <a:t>Acquisition, Translation, and Reduction Today</a:t>
            </a:r>
            <a:endParaRPr lang="en-US" dirty="0">
              <a:latin typeface="Arial Black" charset="0"/>
            </a:endParaRPr>
          </a:p>
        </p:txBody>
      </p:sp>
      <p:sp>
        <p:nvSpPr>
          <p:cNvPr id="17410" name="Content Placeholder 2"/>
          <p:cNvSpPr>
            <a:spLocks noGrp="1"/>
          </p:cNvSpPr>
          <p:nvPr>
            <p:ph idx="1"/>
          </p:nvPr>
        </p:nvSpPr>
        <p:spPr>
          <a:xfrm>
            <a:off x="152400" y="1066799"/>
            <a:ext cx="8229600" cy="5642928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Arial" charset="0"/>
              </a:rPr>
              <a:t>Data acquisition currently based on a pipeline of file generation and transformation </a:t>
            </a:r>
          </a:p>
          <a:p>
            <a:pPr lvl="1"/>
            <a:r>
              <a:rPr lang="en-US" b="0" dirty="0" smtClean="0">
                <a:latin typeface="Arial" charset="0"/>
              </a:rPr>
              <a:t>Neutron events, </a:t>
            </a:r>
            <a:r>
              <a:rPr lang="en-US" b="0" dirty="0" err="1" smtClean="0">
                <a:latin typeface="Arial" charset="0"/>
              </a:rPr>
              <a:t>PulseIDs</a:t>
            </a:r>
            <a:r>
              <a:rPr lang="en-US" b="0" dirty="0" smtClean="0">
                <a:latin typeface="Arial" charset="0"/>
              </a:rPr>
              <a:t>, slow controls logs are dumped into separate flat files during the experiment run</a:t>
            </a:r>
          </a:p>
          <a:p>
            <a:pPr lvl="1"/>
            <a:r>
              <a:rPr lang="en-US" b="0" dirty="0" smtClean="0">
                <a:latin typeface="Arial" charset="0"/>
              </a:rPr>
              <a:t>Upon completion of an experiment these separate flat files are copied to another system and data translation begins </a:t>
            </a:r>
          </a:p>
          <a:p>
            <a:pPr lvl="2"/>
            <a:r>
              <a:rPr lang="en-US" b="0" dirty="0" smtClean="0">
                <a:latin typeface="Arial" charset="0"/>
              </a:rPr>
              <a:t>Conversion to NeXus format </a:t>
            </a:r>
          </a:p>
          <a:p>
            <a:pPr lvl="1"/>
            <a:r>
              <a:rPr lang="en-US" b="0" dirty="0" smtClean="0">
                <a:latin typeface="Arial" charset="0"/>
              </a:rPr>
              <a:t>Once Translation completes the NeXus files are copied to a common repository </a:t>
            </a:r>
          </a:p>
          <a:p>
            <a:pPr lvl="1"/>
            <a:r>
              <a:rPr lang="en-US" b="0" dirty="0" smtClean="0">
                <a:latin typeface="Arial" charset="0"/>
              </a:rPr>
              <a:t>Translation can take minutes to hours to complete following the experiment completion </a:t>
            </a:r>
          </a:p>
          <a:p>
            <a:r>
              <a:rPr lang="en-US" dirty="0" smtClean="0">
                <a:latin typeface="Arial" charset="0"/>
              </a:rPr>
              <a:t>Data reduction begins once NeXus files are created </a:t>
            </a:r>
          </a:p>
          <a:p>
            <a:pPr lvl="1"/>
            <a:r>
              <a:rPr lang="en-US" b="0" dirty="0" smtClean="0">
                <a:latin typeface="Arial" charset="0"/>
              </a:rPr>
              <a:t>Mantid is used to reduce the neutron data in the NeXus file</a:t>
            </a:r>
          </a:p>
          <a:p>
            <a:pPr lvl="1"/>
            <a:r>
              <a:rPr lang="en-US" b="0" dirty="0" smtClean="0">
                <a:latin typeface="Arial" charset="0"/>
              </a:rPr>
              <a:t>Reduced data then copied to a common repository </a:t>
            </a:r>
          </a:p>
          <a:p>
            <a:pPr lvl="1"/>
            <a:r>
              <a:rPr lang="en-US" b="0" dirty="0" smtClean="0">
                <a:latin typeface="Arial" charset="0"/>
              </a:rPr>
              <a:t>Reduction can take seconds to hours to complete following Translation completion</a:t>
            </a:r>
          </a:p>
          <a:p>
            <a:r>
              <a:rPr lang="en-US" dirty="0" smtClean="0">
                <a:latin typeface="Arial" charset="0"/>
              </a:rPr>
              <a:t>Users may have to wait for a day or more before they are able to begin interactive analysis with large datasets</a:t>
            </a:r>
          </a:p>
          <a:p>
            <a:r>
              <a:rPr lang="en-US" dirty="0" smtClean="0">
                <a:latin typeface="Arial" charset="0"/>
              </a:rPr>
              <a:t>Translation and reduction may fall behind during series of short back-to-back experiments </a:t>
            </a:r>
          </a:p>
        </p:txBody>
      </p:sp>
    </p:spTree>
    <p:extLst>
      <p:ext uri="{BB962C8B-B14F-4D97-AF65-F5344CB8AC3E}">
        <p14:creationId xmlns:p14="http://schemas.microsoft.com/office/powerpoint/2010/main" xmlns="" val="223870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Arc 34"/>
          <p:cNvSpPr/>
          <p:nvPr/>
        </p:nvSpPr>
        <p:spPr>
          <a:xfrm>
            <a:off x="5649620" y="1295400"/>
            <a:ext cx="1132180" cy="2971800"/>
          </a:xfrm>
          <a:prstGeom prst="arc">
            <a:avLst>
              <a:gd name="adj1" fmla="val 5568409"/>
              <a:gd name="adj2" fmla="val 10750934"/>
            </a:avLst>
          </a:prstGeom>
          <a:ln w="22225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Curved Connector 19"/>
          <p:cNvCxnSpPr/>
          <p:nvPr/>
        </p:nvCxnSpPr>
        <p:spPr>
          <a:xfrm flipV="1">
            <a:off x="1600200" y="2198132"/>
            <a:ext cx="3886200" cy="1371600"/>
          </a:xfrm>
          <a:prstGeom prst="curvedConnector3">
            <a:avLst>
              <a:gd name="adj1" fmla="val 47954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0113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Live Data Processing (LDP)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>
            <a:off x="6172200" y="3505200"/>
            <a:ext cx="2895600" cy="18102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04800" y="3798332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err="1" smtClean="0"/>
              <a:t>PreProc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57200" y="3667135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err="1" smtClean="0"/>
              <a:t>PreProc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09600" y="3493532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err="1" smtClean="0"/>
              <a:t>PreProc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33400" y="1317486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smtClean="0"/>
              <a:t>“Gate”</a:t>
            </a:r>
          </a:p>
          <a:p>
            <a:pPr algn="ctr"/>
            <a:r>
              <a:rPr lang="en-US" dirty="0" smtClean="0"/>
              <a:t>MySQL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581400" y="3874532"/>
            <a:ext cx="1219200" cy="1143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smtClean="0"/>
              <a:t>Data File</a:t>
            </a:r>
          </a:p>
          <a:p>
            <a:pPr algn="ctr"/>
            <a:r>
              <a:rPr lang="en-US" dirty="0" smtClean="0"/>
              <a:t>Server</a:t>
            </a:r>
          </a:p>
          <a:p>
            <a:pPr algn="ctr"/>
            <a:r>
              <a:rPr lang="en-US" dirty="0" smtClean="0"/>
              <a:t>DFS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5486400" y="1207532"/>
            <a:ext cx="2057400" cy="1676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/>
          <p:cNvCxnSpPr>
            <a:endCxn id="9" idx="1"/>
          </p:cNvCxnSpPr>
          <p:nvPr/>
        </p:nvCxnSpPr>
        <p:spPr>
          <a:xfrm>
            <a:off x="1676400" y="4305890"/>
            <a:ext cx="1905000" cy="140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011003" y="4469958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TCP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676400" y="4153490"/>
            <a:ext cx="1905000" cy="1401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232575">
            <a:off x="1718275" y="3860358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Commands (8003)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 rot="328570">
            <a:off x="1812124" y="4395815"/>
            <a:ext cx="1159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Data (8002)</a:t>
            </a:r>
            <a:endParaRPr lang="en-US" sz="1600" dirty="0">
              <a:solidFill>
                <a:srgbClr val="002060"/>
              </a:solidFill>
            </a:endParaRPr>
          </a:p>
        </p:txBody>
      </p:sp>
      <p:cxnSp>
        <p:nvCxnSpPr>
          <p:cNvPr id="18" name="Curved Connector 17"/>
          <p:cNvCxnSpPr/>
          <p:nvPr/>
        </p:nvCxnSpPr>
        <p:spPr>
          <a:xfrm flipV="1">
            <a:off x="1676400" y="2426732"/>
            <a:ext cx="3810000" cy="12954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889629" y="244745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UDP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 rot="20409714">
            <a:off x="2978486" y="2188944"/>
            <a:ext cx="1710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Commands (8003)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20545119">
            <a:off x="3605447" y="2670171"/>
            <a:ext cx="1159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Data (8002)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12120" y="838200"/>
            <a:ext cx="2865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2060"/>
                </a:solidFill>
              </a:rPr>
              <a:t>Beamline</a:t>
            </a:r>
            <a:r>
              <a:rPr lang="en-US" dirty="0" smtClean="0">
                <a:solidFill>
                  <a:srgbClr val="002060"/>
                </a:solidFill>
              </a:rPr>
              <a:t> Analysis Computer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>
            <a:off x="4572000" y="978932"/>
            <a:ext cx="838200" cy="397406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lowchart: Multidocument 32"/>
          <p:cNvSpPr/>
          <p:nvPr/>
        </p:nvSpPr>
        <p:spPr>
          <a:xfrm>
            <a:off x="5867400" y="1436132"/>
            <a:ext cx="1371600" cy="1257300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LDP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Event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Catcher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400800" y="3135868"/>
            <a:ext cx="2513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/SNS/&lt;INST&gt;/shared/live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1600200" y="1610028"/>
            <a:ext cx="3886200" cy="0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52600" y="1295400"/>
            <a:ext cx="1987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Live Geometry (3306)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764388" y="1308071"/>
            <a:ext cx="697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MySQL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752600" y="1630977"/>
            <a:ext cx="29007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002060"/>
                </a:solidFill>
              </a:rPr>
              <a:t>(a.k.a. “Slow Controls” Meta-Data…)</a:t>
            </a:r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693002" y="5215745"/>
            <a:ext cx="1795235" cy="156966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Arial Narrow" pitchFamily="34" charset="0"/>
              </a:rPr>
              <a:t>Command IDs: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STARTALL       0x100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STOPALL         0x101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PAUSEALL      0x102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RESUMEALL  0x106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SAVEDATA      0x201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83238" y="4969523"/>
            <a:ext cx="2505814" cy="181588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Arial Narrow" pitchFamily="34" charset="0"/>
              </a:rPr>
              <a:t>Packet Header: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int32_t </a:t>
            </a:r>
            <a:r>
              <a:rPr lang="en-US" sz="1600" dirty="0" err="1" smtClean="0">
                <a:latin typeface="Arial Narrow" pitchFamily="34" charset="0"/>
              </a:rPr>
              <a:t>iReceiveID</a:t>
            </a:r>
            <a:r>
              <a:rPr lang="en-US" sz="1600" dirty="0" smtClean="0">
                <a:latin typeface="Arial Narrow" pitchFamily="34" charset="0"/>
              </a:rPr>
              <a:t> (</a:t>
            </a:r>
            <a:r>
              <a:rPr lang="en-US" sz="1600" dirty="0" err="1" smtClean="0">
                <a:latin typeface="Arial Narrow" pitchFamily="34" charset="0"/>
              </a:rPr>
              <a:t>seq</a:t>
            </a:r>
            <a:r>
              <a:rPr lang="en-US" sz="1600" dirty="0" smtClean="0">
                <a:latin typeface="Arial Narrow" pitchFamily="34" charset="0"/>
              </a:rPr>
              <a:t>#)</a:t>
            </a:r>
          </a:p>
          <a:p>
            <a:pPr algn="just"/>
            <a:r>
              <a:rPr lang="en-US" sz="1600" dirty="0">
                <a:latin typeface="Arial Narrow" pitchFamily="34" charset="0"/>
              </a:rPr>
              <a:t>i</a:t>
            </a:r>
            <a:r>
              <a:rPr lang="en-US" sz="1600" dirty="0" smtClean="0">
                <a:latin typeface="Arial Narrow" pitchFamily="34" charset="0"/>
              </a:rPr>
              <a:t>nt32_t </a:t>
            </a:r>
            <a:r>
              <a:rPr lang="en-US" sz="1600" dirty="0" err="1" smtClean="0">
                <a:latin typeface="Arial Narrow" pitchFamily="34" charset="0"/>
              </a:rPr>
              <a:t>iCommandID</a:t>
            </a:r>
            <a:endParaRPr lang="en-US" sz="1600" dirty="0">
              <a:latin typeface="Arial Narrow" pitchFamily="34" charset="0"/>
            </a:endParaRPr>
          </a:p>
          <a:p>
            <a:pPr algn="just"/>
            <a:r>
              <a:rPr lang="en-US" sz="1600" dirty="0" smtClean="0">
                <a:latin typeface="Arial Narrow" pitchFamily="34" charset="0"/>
              </a:rPr>
              <a:t>int32_t </a:t>
            </a:r>
            <a:r>
              <a:rPr lang="en-US" sz="1600" dirty="0" err="1" smtClean="0">
                <a:latin typeface="Arial Narrow" pitchFamily="34" charset="0"/>
              </a:rPr>
              <a:t>iTotalBytes</a:t>
            </a:r>
            <a:endParaRPr lang="en-US" sz="1600" dirty="0" smtClean="0">
              <a:latin typeface="Arial Narrow" pitchFamily="34" charset="0"/>
            </a:endParaRPr>
          </a:p>
          <a:p>
            <a:pPr algn="just"/>
            <a:r>
              <a:rPr lang="en-US" sz="1600" dirty="0" smtClean="0">
                <a:latin typeface="Arial Narrow" pitchFamily="34" charset="0"/>
              </a:rPr>
              <a:t>int32_t Spare1 (Payload Bytes)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int32_t Spare2 (unused)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int32_t Spare3 (Detector Bank)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598092" y="5461966"/>
            <a:ext cx="2177199" cy="132343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sz="1600" dirty="0" err="1" smtClean="0">
                <a:latin typeface="Arial Narrow" pitchFamily="34" charset="0"/>
              </a:rPr>
              <a:t>PulseId</a:t>
            </a:r>
            <a:r>
              <a:rPr lang="en-US" sz="1600" dirty="0" smtClean="0">
                <a:latin typeface="Arial Narrow" pitchFamily="34" charset="0"/>
              </a:rPr>
              <a:t> </a:t>
            </a:r>
            <a:r>
              <a:rPr lang="en-US" sz="1600" dirty="0" err="1" smtClean="0">
                <a:latin typeface="Arial Narrow" pitchFamily="34" charset="0"/>
              </a:rPr>
              <a:t>Struct</a:t>
            </a:r>
            <a:r>
              <a:rPr lang="en-US" sz="1600" dirty="0" smtClean="0">
                <a:latin typeface="Arial Narrow" pitchFamily="34" charset="0"/>
              </a:rPr>
              <a:t>: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uint32_t </a:t>
            </a:r>
            <a:r>
              <a:rPr lang="en-US" sz="1600" dirty="0" err="1" smtClean="0">
                <a:latin typeface="Arial Narrow" pitchFamily="34" charset="0"/>
              </a:rPr>
              <a:t>pulseIDlow</a:t>
            </a:r>
            <a:r>
              <a:rPr lang="en-US" sz="1600" dirty="0" smtClean="0">
                <a:latin typeface="Arial Narrow" pitchFamily="34" charset="0"/>
              </a:rPr>
              <a:t> (</a:t>
            </a:r>
            <a:r>
              <a:rPr lang="en-US" sz="1600" dirty="0" err="1" smtClean="0">
                <a:latin typeface="Arial Narrow" pitchFamily="34" charset="0"/>
              </a:rPr>
              <a:t>nano</a:t>
            </a:r>
            <a:r>
              <a:rPr lang="en-US" sz="1600" dirty="0" smtClean="0">
                <a:latin typeface="Arial Narrow" pitchFamily="34" charset="0"/>
              </a:rPr>
              <a:t>)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uint32_t </a:t>
            </a:r>
            <a:r>
              <a:rPr lang="en-US" sz="1600" dirty="0" err="1" smtClean="0">
                <a:latin typeface="Arial Narrow" pitchFamily="34" charset="0"/>
              </a:rPr>
              <a:t>pulseIDhigh</a:t>
            </a:r>
            <a:r>
              <a:rPr lang="en-US" sz="1600" dirty="0" smtClean="0">
                <a:latin typeface="Arial Narrow" pitchFamily="34" charset="0"/>
              </a:rPr>
              <a:t> (sec)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uint64_t </a:t>
            </a:r>
            <a:r>
              <a:rPr lang="en-US" sz="1600" dirty="0" err="1" smtClean="0">
                <a:latin typeface="Arial Narrow" pitchFamily="34" charset="0"/>
              </a:rPr>
              <a:t>eventID</a:t>
            </a:r>
            <a:r>
              <a:rPr lang="en-US" sz="1600" dirty="0" smtClean="0">
                <a:latin typeface="Arial Narrow" pitchFamily="34" charset="0"/>
              </a:rPr>
              <a:t> (index)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double charge</a:t>
            </a:r>
            <a:endParaRPr lang="en-US" sz="1600" dirty="0">
              <a:latin typeface="Arial Narrow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869352" y="5954408"/>
            <a:ext cx="1789272" cy="830997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txBody>
          <a:bodyPr wrap="none" rtlCol="0">
            <a:spAutoFit/>
          </a:bodyPr>
          <a:lstStyle/>
          <a:p>
            <a:pPr algn="just"/>
            <a:r>
              <a:rPr lang="en-US" sz="1600" dirty="0" smtClean="0">
                <a:latin typeface="Arial Narrow" pitchFamily="34" charset="0"/>
              </a:rPr>
              <a:t>Neutron Event </a:t>
            </a:r>
            <a:r>
              <a:rPr lang="en-US" sz="1600" dirty="0" err="1" smtClean="0">
                <a:latin typeface="Arial Narrow" pitchFamily="34" charset="0"/>
              </a:rPr>
              <a:t>Struct</a:t>
            </a:r>
            <a:r>
              <a:rPr lang="en-US" sz="1600" dirty="0" smtClean="0">
                <a:latin typeface="Arial Narrow" pitchFamily="34" charset="0"/>
              </a:rPr>
              <a:t>:</a:t>
            </a:r>
          </a:p>
          <a:p>
            <a:pPr algn="just"/>
            <a:r>
              <a:rPr lang="en-US" sz="1600" dirty="0" smtClean="0">
                <a:latin typeface="Arial Narrow" pitchFamily="34" charset="0"/>
              </a:rPr>
              <a:t>uint32_t  </a:t>
            </a:r>
            <a:r>
              <a:rPr lang="en-US" sz="1600" dirty="0" err="1" smtClean="0">
                <a:latin typeface="Arial Narrow" pitchFamily="34" charset="0"/>
              </a:rPr>
              <a:t>tof</a:t>
            </a:r>
            <a:endParaRPr lang="en-US" sz="1600" dirty="0" smtClean="0">
              <a:latin typeface="Arial Narrow" pitchFamily="34" charset="0"/>
            </a:endParaRPr>
          </a:p>
          <a:p>
            <a:pPr algn="just"/>
            <a:r>
              <a:rPr lang="en-US" sz="1600" dirty="0" smtClean="0">
                <a:latin typeface="Arial Narrow" pitchFamily="34" charset="0"/>
              </a:rPr>
              <a:t>uint32_t  </a:t>
            </a:r>
            <a:r>
              <a:rPr lang="en-US" sz="1600" dirty="0" err="1" smtClean="0">
                <a:latin typeface="Arial Narrow" pitchFamily="34" charset="0"/>
              </a:rPr>
              <a:t>pixelId</a:t>
            </a:r>
            <a:endParaRPr lang="en-US" sz="1600" dirty="0" smtClean="0">
              <a:latin typeface="Arial Narrow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099776" y="4078813"/>
            <a:ext cx="30877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chemeClr val="bg1"/>
                </a:solidFill>
              </a:rPr>
              <a:t>BSS_2011_10_06T16_30_19Z_histo.nxs (HDF5)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BSS_17511_live_neutron_event.dat (Raw)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BSS_17511_live_pulseid.dat (Raw)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BSS_geom_2011_10_06T15_27_57Z.nxs (XML)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BSS_timemap_2011_09_28T12_01_44Z.dat (Raw)</a:t>
            </a:r>
          </a:p>
          <a:p>
            <a:r>
              <a:rPr lang="en-US" sz="1000" dirty="0" smtClean="0">
                <a:solidFill>
                  <a:schemeClr val="bg1"/>
                </a:solidFill>
              </a:rPr>
              <a:t>. . .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8774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Arc 62"/>
          <p:cNvSpPr/>
          <p:nvPr/>
        </p:nvSpPr>
        <p:spPr>
          <a:xfrm rot="20027556">
            <a:off x="2002945" y="867772"/>
            <a:ext cx="1132180" cy="4123367"/>
          </a:xfrm>
          <a:prstGeom prst="arc">
            <a:avLst>
              <a:gd name="adj1" fmla="val 5568409"/>
              <a:gd name="adj2" fmla="val 10750934"/>
            </a:avLst>
          </a:prstGeom>
          <a:ln w="22225">
            <a:solidFill>
              <a:schemeClr val="accent4"/>
            </a:solidFill>
            <a:headEnd type="stealth" w="lg" len="lg"/>
            <a:tailEnd type="non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3901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Translation Service (TS)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3934" y="910054"/>
            <a:ext cx="2214282" cy="22903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DAS</a:t>
            </a:r>
          </a:p>
          <a:p>
            <a:pPr algn="ctr"/>
            <a:r>
              <a:rPr lang="en-US" sz="1600" dirty="0" smtClean="0"/>
              <a:t>Data File</a:t>
            </a:r>
          </a:p>
          <a:p>
            <a:pPr algn="ctr"/>
            <a:r>
              <a:rPr lang="en-US" sz="1600" dirty="0" smtClean="0"/>
              <a:t>Server</a:t>
            </a:r>
          </a:p>
          <a:p>
            <a:pPr algn="ctr"/>
            <a:r>
              <a:rPr lang="en-US" sz="1600" dirty="0" smtClean="0"/>
              <a:t>(DFS)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4749416" y="1055132"/>
            <a:ext cx="3276600" cy="274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51760" y="1096574"/>
            <a:ext cx="1495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CIFS (Samba)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730616" y="1143000"/>
            <a:ext cx="1127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Beamline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Analysis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Computer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flipH="1">
            <a:off x="3048000" y="838200"/>
            <a:ext cx="990600" cy="4220203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68216" y="1457628"/>
            <a:ext cx="1981200" cy="0"/>
          </a:xfrm>
          <a:prstGeom prst="straightConnector1">
            <a:avLst/>
          </a:prstGeom>
          <a:ln>
            <a:solidFill>
              <a:srgbClr val="00B050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914789" y="914400"/>
            <a:ext cx="116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“Slow Controls”</a:t>
            </a:r>
          </a:p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Meta-Data</a:t>
            </a:r>
          </a:p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(cvinfo.xml)</a:t>
            </a:r>
            <a:endParaRPr lang="en-US" sz="1200" dirty="0">
              <a:solidFill>
                <a:srgbClr val="FFFF0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435216" y="3926413"/>
            <a:ext cx="293061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BSS_2011_10_06T16_30_19Z_histo.nxs (HDF5)</a:t>
            </a:r>
          </a:p>
          <a:p>
            <a:r>
              <a:rPr lang="en-US" sz="1050" dirty="0" smtClean="0">
                <a:solidFill>
                  <a:schemeClr val="bg1"/>
                </a:solidFill>
              </a:rPr>
              <a:t>BSS_17511_live_neutron_event.dat (Raw)</a:t>
            </a:r>
          </a:p>
          <a:p>
            <a:r>
              <a:rPr lang="en-US" sz="1050" dirty="0" smtClean="0">
                <a:solidFill>
                  <a:schemeClr val="bg1"/>
                </a:solidFill>
              </a:rPr>
              <a:t>BSS_17511_live_pulseid.dat (Raw)</a:t>
            </a:r>
          </a:p>
          <a:p>
            <a:r>
              <a:rPr lang="en-US" sz="1050" dirty="0" smtClean="0">
                <a:solidFill>
                  <a:schemeClr val="bg1"/>
                </a:solidFill>
              </a:rPr>
              <a:t>BSS_geom_2011_10_06T15_27_57Z.nxs (XML)</a:t>
            </a:r>
          </a:p>
          <a:p>
            <a:r>
              <a:rPr lang="en-US" sz="1050" dirty="0" smtClean="0">
                <a:solidFill>
                  <a:schemeClr val="bg1"/>
                </a:solidFill>
              </a:rPr>
              <a:t>BSS_timemap_2011_09_28T12_01_44Z.dat (Raw)</a:t>
            </a:r>
          </a:p>
          <a:p>
            <a:r>
              <a:rPr lang="en-US" sz="1050" dirty="0" smtClean="0">
                <a:solidFill>
                  <a:schemeClr val="bg1"/>
                </a:solidFill>
              </a:rPr>
              <a:t>. . .</a:t>
            </a:r>
            <a:endParaRPr lang="en-US" sz="1050" dirty="0">
              <a:solidFill>
                <a:schemeClr val="bg1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317527" y="4343400"/>
            <a:ext cx="3009157" cy="2248706"/>
            <a:chOff x="6054511" y="4371201"/>
            <a:chExt cx="3009157" cy="2248706"/>
          </a:xfrm>
        </p:grpSpPr>
        <p:sp>
          <p:nvSpPr>
            <p:cNvPr id="38" name="Can 37"/>
            <p:cNvSpPr/>
            <p:nvPr/>
          </p:nvSpPr>
          <p:spPr>
            <a:xfrm>
              <a:off x="6096000" y="4371201"/>
              <a:ext cx="2895600" cy="224870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137934" y="4495800"/>
              <a:ext cx="285366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>
                  <a:solidFill>
                    <a:srgbClr val="FFFF00"/>
                  </a:solidFill>
                </a:rPr>
                <a:t>/SNS/&lt;INST&gt;/IPTS-&lt;</a:t>
              </a:r>
              <a:r>
                <a:rPr lang="en-US" sz="1100" dirty="0" err="1" smtClean="0">
                  <a:solidFill>
                    <a:srgbClr val="FFFF00"/>
                  </a:solidFill>
                </a:rPr>
                <a:t>ddd</a:t>
              </a:r>
              <a:r>
                <a:rPr lang="en-US" sz="1100" dirty="0" smtClean="0">
                  <a:solidFill>
                    <a:srgbClr val="FFFF00"/>
                  </a:solidFill>
                </a:rPr>
                <a:t>&gt;/&lt;Collection&gt;/&lt;Run&gt;/</a:t>
              </a:r>
              <a:endParaRPr lang="en-US" sz="1100" dirty="0">
                <a:solidFill>
                  <a:srgbClr val="FFFF00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054511" y="4953000"/>
              <a:ext cx="3009157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>
                  <a:solidFill>
                    <a:schemeClr val="bg1"/>
                  </a:solidFill>
                </a:rPr>
                <a:t>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/BSS_12345_event.nxs (HDF5)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/BSS_12345_histo.nxs (HDF5)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preNeXus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/BSS_12345_neutron0_event.dat (Raw)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preNeXus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/BSS_12345_pulseid0.dat (Raw)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preNeXus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/BSS_cvinfo.xml (XML)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preNeXus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/BSS_12345_runinfo.xml (XML)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preNeXus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/BSS_12345_bmon3_histo.dat (Raw)</a:t>
              </a:r>
            </a:p>
            <a:p>
              <a:r>
                <a:rPr lang="en-US" sz="1000" dirty="0" err="1" smtClean="0">
                  <a:solidFill>
                    <a:schemeClr val="bg1"/>
                  </a:solidFill>
                </a:rPr>
                <a:t>preNeXus</a:t>
              </a:r>
              <a:r>
                <a:rPr lang="en-US" sz="1000" dirty="0" smtClean="0">
                  <a:solidFill>
                    <a:schemeClr val="bg1"/>
                  </a:solidFill>
                </a:rPr>
                <a:t>/BSS_beamtimeinfo.xml</a:t>
              </a:r>
            </a:p>
            <a:p>
              <a:r>
                <a:rPr lang="en-US" sz="1000" dirty="0" smtClean="0">
                  <a:solidFill>
                    <a:schemeClr val="bg1"/>
                  </a:solidFill>
                </a:rPr>
                <a:t>. . .</a:t>
              </a:r>
              <a:endParaRPr lang="en-US" sz="1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6024611" y="4038600"/>
            <a:ext cx="1544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DATA ARCHIVE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4210247" y="5796228"/>
            <a:ext cx="1156708" cy="260866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Snip and Round Single Corner Rectangle 50"/>
          <p:cNvSpPr/>
          <p:nvPr/>
        </p:nvSpPr>
        <p:spPr>
          <a:xfrm>
            <a:off x="2286000" y="5904694"/>
            <a:ext cx="1924247" cy="72470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2315367" y="5584252"/>
            <a:ext cx="15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DATA CATALOG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3" name="Flowchart: Multidocument 52"/>
          <p:cNvSpPr/>
          <p:nvPr/>
        </p:nvSpPr>
        <p:spPr>
          <a:xfrm>
            <a:off x="2405940" y="6048053"/>
            <a:ext cx="685800" cy="43798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ICAT</a:t>
            </a:r>
          </a:p>
        </p:txBody>
      </p:sp>
      <p:sp>
        <p:nvSpPr>
          <p:cNvPr id="54" name="Flowchart: Multidocument 53"/>
          <p:cNvSpPr/>
          <p:nvPr/>
        </p:nvSpPr>
        <p:spPr>
          <a:xfrm>
            <a:off x="3295847" y="6057094"/>
            <a:ext cx="685800" cy="43798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VFS</a:t>
            </a:r>
          </a:p>
        </p:txBody>
      </p:sp>
      <p:sp>
        <p:nvSpPr>
          <p:cNvPr id="56" name="Can 55"/>
          <p:cNvSpPr/>
          <p:nvPr/>
        </p:nvSpPr>
        <p:spPr>
          <a:xfrm>
            <a:off x="1918508" y="1143000"/>
            <a:ext cx="291292" cy="40750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 dirty="0"/>
          </a:p>
        </p:txBody>
      </p:sp>
      <p:sp>
        <p:nvSpPr>
          <p:cNvPr id="59" name="Can 58"/>
          <p:cNvSpPr/>
          <p:nvPr/>
        </p:nvSpPr>
        <p:spPr>
          <a:xfrm>
            <a:off x="775508" y="2436978"/>
            <a:ext cx="430184" cy="611022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 dirty="0"/>
          </a:p>
        </p:txBody>
      </p:sp>
      <p:sp>
        <p:nvSpPr>
          <p:cNvPr id="60" name="Can 59"/>
          <p:cNvSpPr/>
          <p:nvPr/>
        </p:nvSpPr>
        <p:spPr>
          <a:xfrm>
            <a:off x="2134059" y="2171700"/>
            <a:ext cx="557957" cy="876300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 dirty="0"/>
          </a:p>
        </p:txBody>
      </p:sp>
      <p:sp>
        <p:nvSpPr>
          <p:cNvPr id="61" name="TextBox 60"/>
          <p:cNvSpPr txBox="1"/>
          <p:nvPr/>
        </p:nvSpPr>
        <p:spPr>
          <a:xfrm>
            <a:off x="685800" y="2157099"/>
            <a:ext cx="5790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Pulses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063471" y="1752600"/>
            <a:ext cx="704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Neutron</a:t>
            </a:r>
          </a:p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Events</a:t>
            </a:r>
          </a:p>
        </p:txBody>
      </p:sp>
      <p:sp>
        <p:nvSpPr>
          <p:cNvPr id="66" name="Arc 65"/>
          <p:cNvSpPr/>
          <p:nvPr/>
        </p:nvSpPr>
        <p:spPr>
          <a:xfrm rot="18164821" flipH="1">
            <a:off x="5472409" y="2232170"/>
            <a:ext cx="2186598" cy="2912711"/>
          </a:xfrm>
          <a:prstGeom prst="arc">
            <a:avLst>
              <a:gd name="adj1" fmla="val 5568409"/>
              <a:gd name="adj2" fmla="val 10750934"/>
            </a:avLst>
          </a:prstGeom>
          <a:ln w="22225">
            <a:solidFill>
              <a:schemeClr val="accent4"/>
            </a:solidFill>
            <a:headEnd type="stealth" w="lg" len="lg"/>
            <a:tailEnd type="non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lowchart: Multidocument 54"/>
          <p:cNvSpPr/>
          <p:nvPr/>
        </p:nvSpPr>
        <p:spPr>
          <a:xfrm>
            <a:off x="6502016" y="2388632"/>
            <a:ext cx="1371600" cy="1257300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rgbClr val="002060"/>
                </a:solidFill>
              </a:rPr>
              <a:t>HistoTools</a:t>
            </a:r>
            <a:endParaRPr lang="en-US" sz="1600" dirty="0" smtClean="0">
              <a:solidFill>
                <a:srgbClr val="002060"/>
              </a:solidFill>
            </a:endParaRP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(</a:t>
            </a:r>
            <a:r>
              <a:rPr lang="en-US" sz="1600" dirty="0" err="1" smtClean="0">
                <a:solidFill>
                  <a:srgbClr val="002060"/>
                </a:solidFill>
              </a:rPr>
              <a:t>NeXus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5" name="Arc 64"/>
          <p:cNvSpPr/>
          <p:nvPr/>
        </p:nvSpPr>
        <p:spPr>
          <a:xfrm rot="20390941">
            <a:off x="5723596" y="559230"/>
            <a:ext cx="1117099" cy="2953276"/>
          </a:xfrm>
          <a:prstGeom prst="arc">
            <a:avLst>
              <a:gd name="adj1" fmla="val 5568409"/>
              <a:gd name="adj2" fmla="val 10750934"/>
            </a:avLst>
          </a:prstGeom>
          <a:ln w="22225">
            <a:solidFill>
              <a:schemeClr val="accent4"/>
            </a:solidFill>
            <a:headEnd type="stealth" w="lg" len="lg"/>
            <a:tailEnd type="non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lowchart: Multidocument 32"/>
          <p:cNvSpPr/>
          <p:nvPr/>
        </p:nvSpPr>
        <p:spPr>
          <a:xfrm>
            <a:off x="5054216" y="1283732"/>
            <a:ext cx="1371600" cy="1257300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Translation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Client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4" name="Arc 63"/>
          <p:cNvSpPr/>
          <p:nvPr/>
        </p:nvSpPr>
        <p:spPr>
          <a:xfrm rot="11250888" flipH="1">
            <a:off x="4055176" y="2290054"/>
            <a:ext cx="2186598" cy="4123367"/>
          </a:xfrm>
          <a:prstGeom prst="arc">
            <a:avLst>
              <a:gd name="adj1" fmla="val 5568409"/>
              <a:gd name="adj2" fmla="val 10750934"/>
            </a:avLst>
          </a:prstGeom>
          <a:ln w="22225">
            <a:solidFill>
              <a:schemeClr val="accent4"/>
            </a:solidFill>
            <a:headEnd type="stealth" w="lg" len="lg"/>
            <a:tailEnd type="none"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lowchart: Multidocument 57"/>
          <p:cNvSpPr/>
          <p:nvPr/>
        </p:nvSpPr>
        <p:spPr>
          <a:xfrm>
            <a:off x="3377816" y="4107682"/>
            <a:ext cx="1295400" cy="1243853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Translation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Server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67" name="Can 66"/>
          <p:cNvSpPr/>
          <p:nvPr/>
        </p:nvSpPr>
        <p:spPr>
          <a:xfrm>
            <a:off x="5029708" y="3047999"/>
            <a:ext cx="557957" cy="640525"/>
          </a:xfrm>
          <a:prstGeom prst="ca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" dirty="0"/>
          </a:p>
        </p:txBody>
      </p:sp>
      <p:sp>
        <p:nvSpPr>
          <p:cNvPr id="68" name="TextBox 67"/>
          <p:cNvSpPr txBox="1"/>
          <p:nvPr/>
        </p:nvSpPr>
        <p:spPr>
          <a:xfrm>
            <a:off x="4885652" y="2771001"/>
            <a:ext cx="7748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FFFF00"/>
                </a:solidFill>
              </a:rPr>
              <a:t>/</a:t>
            </a:r>
            <a:r>
              <a:rPr lang="en-US" sz="1200" dirty="0" err="1" smtClean="0">
                <a:solidFill>
                  <a:srgbClr val="FFFF00"/>
                </a:solidFill>
              </a:rPr>
              <a:t>SNSlocal</a:t>
            </a:r>
            <a:endParaRPr lang="en-US" sz="1200" dirty="0" smtClean="0">
              <a:solidFill>
                <a:srgbClr val="FFFF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48733" y="6044625"/>
            <a:ext cx="11785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SNS </a:t>
            </a:r>
            <a:r>
              <a:rPr lang="en-US" sz="1600" dirty="0" err="1" smtClean="0">
                <a:solidFill>
                  <a:srgbClr val="002060"/>
                </a:solidFill>
              </a:rPr>
              <a:t>NeXus</a:t>
            </a:r>
            <a:endParaRPr lang="en-US" sz="1600" dirty="0" smtClean="0">
              <a:solidFill>
                <a:srgbClr val="002060"/>
              </a:solidFill>
            </a:endParaRPr>
          </a:p>
          <a:p>
            <a:r>
              <a:rPr lang="en-US" sz="1600" dirty="0" smtClean="0">
                <a:solidFill>
                  <a:srgbClr val="002060"/>
                </a:solidFill>
              </a:rPr>
              <a:t>Live Catalog</a:t>
            </a:r>
            <a:endParaRPr lang="en-US" sz="1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0275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rc 4"/>
          <p:cNvSpPr/>
          <p:nvPr/>
        </p:nvSpPr>
        <p:spPr>
          <a:xfrm>
            <a:off x="2717525" y="1837050"/>
            <a:ext cx="803297" cy="2630126"/>
          </a:xfrm>
          <a:prstGeom prst="arc">
            <a:avLst>
              <a:gd name="adj1" fmla="val 5568409"/>
              <a:gd name="adj2" fmla="val 10750934"/>
            </a:avLst>
          </a:prstGeom>
          <a:ln w="22225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619" y="189338"/>
            <a:ext cx="8864047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ADARA Streaming Architecture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2400" y="1295400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err="1" smtClean="0"/>
              <a:t>PreProc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04800" y="1164203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err="1" smtClean="0"/>
              <a:t>PreProc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57200" y="990600"/>
            <a:ext cx="10668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err="1" smtClean="0"/>
              <a:t>PreProc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245320" y="1211323"/>
            <a:ext cx="22860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6330" y="1625900"/>
            <a:ext cx="720002" cy="63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883554" y="1214788"/>
            <a:ext cx="95410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ADARA 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Hybrid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Network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Protocol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11910" y="854320"/>
            <a:ext cx="2545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DAS Control Computer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5770290" y="898280"/>
            <a:ext cx="407580" cy="476072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ultidocument 25"/>
          <p:cNvSpPr/>
          <p:nvPr/>
        </p:nvSpPr>
        <p:spPr>
          <a:xfrm>
            <a:off x="2423650" y="1378754"/>
            <a:ext cx="1942940" cy="1902297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Stream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Management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Service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(SMS)</a:t>
            </a:r>
            <a:endParaRPr lang="en-US" sz="1600" dirty="0">
              <a:solidFill>
                <a:srgbClr val="002060"/>
              </a:solidFill>
            </a:endParaRPr>
          </a:p>
          <a:p>
            <a:pPr algn="ctr"/>
            <a:endParaRPr lang="en-US" sz="1600" dirty="0" smtClean="0">
              <a:solidFill>
                <a:srgbClr val="002060"/>
              </a:solidFill>
            </a:endParaRPr>
          </a:p>
        </p:txBody>
      </p:sp>
      <p:cxnSp>
        <p:nvCxnSpPr>
          <p:cNvPr id="28" name="Straight Arrow Connector 27"/>
          <p:cNvCxnSpPr>
            <a:stCxn id="37" idx="3"/>
          </p:cNvCxnSpPr>
          <p:nvPr/>
        </p:nvCxnSpPr>
        <p:spPr>
          <a:xfrm flipV="1">
            <a:off x="1673604" y="3279511"/>
            <a:ext cx="656706" cy="556345"/>
          </a:xfrm>
          <a:prstGeom prst="straightConnector1">
            <a:avLst/>
          </a:prstGeom>
          <a:ln>
            <a:solidFill>
              <a:srgbClr val="FFC000"/>
            </a:solidFill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77855" y="4314481"/>
            <a:ext cx="11082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002060"/>
                </a:solidFill>
              </a:rPr>
              <a:t>(Geometry,</a:t>
            </a:r>
          </a:p>
          <a:p>
            <a:r>
              <a:rPr lang="en-US" sz="1200" dirty="0" smtClean="0">
                <a:solidFill>
                  <a:srgbClr val="002060"/>
                </a:solidFill>
              </a:rPr>
              <a:t>Sample </a:t>
            </a:r>
            <a:r>
              <a:rPr lang="en-US" sz="1200" dirty="0" err="1" smtClean="0">
                <a:solidFill>
                  <a:srgbClr val="002060"/>
                </a:solidFill>
              </a:rPr>
              <a:t>Env</a:t>
            </a:r>
            <a:endParaRPr lang="en-US" sz="1200" dirty="0" smtClean="0">
              <a:solidFill>
                <a:srgbClr val="002060"/>
              </a:solidFill>
            </a:endParaRPr>
          </a:p>
          <a:p>
            <a:r>
              <a:rPr lang="en-US" sz="1200" dirty="0" smtClean="0">
                <a:solidFill>
                  <a:srgbClr val="002060"/>
                </a:solidFill>
              </a:rPr>
              <a:t>Meta-Data…)</a:t>
            </a:r>
            <a:endParaRPr lang="en-US" sz="1200" dirty="0">
              <a:solidFill>
                <a:srgbClr val="002060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6096000" y="4495800"/>
            <a:ext cx="2896938" cy="2248706"/>
            <a:chOff x="6096000" y="4371201"/>
            <a:chExt cx="2896938" cy="2248706"/>
          </a:xfrm>
        </p:grpSpPr>
        <p:sp>
          <p:nvSpPr>
            <p:cNvPr id="8" name="Can 7"/>
            <p:cNvSpPr/>
            <p:nvPr/>
          </p:nvSpPr>
          <p:spPr>
            <a:xfrm>
              <a:off x="6096000" y="4371201"/>
              <a:ext cx="2895600" cy="224870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401697" y="4473643"/>
              <a:ext cx="2340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00"/>
                  </a:solidFill>
                </a:rPr>
                <a:t>/SNS/&lt;INST&gt;/IPTS-&lt;</a:t>
              </a:r>
              <a:r>
                <a:rPr lang="en-US" sz="1400" dirty="0" err="1" smtClean="0">
                  <a:solidFill>
                    <a:srgbClr val="FFFF00"/>
                  </a:solidFill>
                </a:rPr>
                <a:t>ddd</a:t>
              </a:r>
              <a:r>
                <a:rPr lang="en-US" sz="1400" dirty="0" smtClean="0">
                  <a:solidFill>
                    <a:srgbClr val="FFFF00"/>
                  </a:solidFill>
                </a:rPr>
                <a:t>&gt;/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103831" y="4989987"/>
              <a:ext cx="288910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</a:t>
              </a:r>
              <a:r>
                <a:rPr lang="en-US" sz="1400" dirty="0" smtClean="0">
                  <a:solidFill>
                    <a:schemeClr val="bg1"/>
                  </a:solidFill>
                </a:rPr>
                <a:t>exus/BSS_12345.nxs.h5 (HDF5)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n</a:t>
              </a:r>
              <a:r>
                <a:rPr lang="en-US" sz="1400" dirty="0" smtClean="0">
                  <a:solidFill>
                    <a:schemeClr val="bg1"/>
                  </a:solidFill>
                </a:rPr>
                <a:t>exus/BSS_12346.nxs.h5 (HDF5)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. . .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raw/BSS_12345.adara (Raw)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raw/BSS_12346.adara (Raw)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. . 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7" name="Rounded Rectangle 36"/>
          <p:cNvSpPr/>
          <p:nvPr/>
        </p:nvSpPr>
        <p:spPr>
          <a:xfrm>
            <a:off x="422016" y="3378656"/>
            <a:ext cx="1251588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smtClean="0"/>
              <a:t>“Slow”</a:t>
            </a:r>
          </a:p>
          <a:p>
            <a:pPr algn="ctr"/>
            <a:r>
              <a:rPr lang="en-US" dirty="0" smtClean="0"/>
              <a:t>Controls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6339150" y="762000"/>
            <a:ext cx="1942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Central Translation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6324600" y="1131314"/>
            <a:ext cx="1981200" cy="2209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Multidocument 52"/>
          <p:cNvSpPr/>
          <p:nvPr/>
        </p:nvSpPr>
        <p:spPr>
          <a:xfrm>
            <a:off x="6414953" y="1223420"/>
            <a:ext cx="1218556" cy="1513615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>
              <a:solidFill>
                <a:srgbClr val="002060"/>
              </a:solidFill>
            </a:endParaRP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Streaming Translation</a:t>
            </a: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Service</a:t>
            </a: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(STS)</a:t>
            </a:r>
          </a:p>
          <a:p>
            <a:pPr algn="ctr"/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60" name="Can 59"/>
          <p:cNvSpPr/>
          <p:nvPr/>
        </p:nvSpPr>
        <p:spPr>
          <a:xfrm>
            <a:off x="7564767" y="2438400"/>
            <a:ext cx="588633" cy="798750"/>
          </a:xfrm>
          <a:prstGeom prst="can">
            <a:avLst/>
          </a:prstGeom>
          <a:solidFill>
            <a:srgbClr val="00B050"/>
          </a:solidFill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</a:rPr>
              <a:t>NeXus</a:t>
            </a:r>
            <a:endParaRPr lang="en-US" sz="1200" dirty="0">
              <a:ln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cxnSp>
        <p:nvCxnSpPr>
          <p:cNvPr id="62" name="Curved Connector 61"/>
          <p:cNvCxnSpPr>
            <a:stCxn id="13" idx="3"/>
            <a:endCxn id="60" idx="2"/>
          </p:cNvCxnSpPr>
          <p:nvPr/>
        </p:nvCxnSpPr>
        <p:spPr>
          <a:xfrm>
            <a:off x="4531320" y="2316223"/>
            <a:ext cx="3033447" cy="521552"/>
          </a:xfrm>
          <a:prstGeom prst="curvedConnector3">
            <a:avLst>
              <a:gd name="adj1" fmla="val 45529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077200" y="3237150"/>
            <a:ext cx="152400" cy="129166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3086121" y="5671335"/>
            <a:ext cx="2659513" cy="11819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399299" y="3849839"/>
            <a:ext cx="1830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*NEW*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DATA ARCHIVE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5" name="Snip and Round Single Corner Rectangle 74"/>
          <p:cNvSpPr/>
          <p:nvPr/>
        </p:nvSpPr>
        <p:spPr>
          <a:xfrm>
            <a:off x="3505200" y="6057094"/>
            <a:ext cx="1924247" cy="72470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575532" y="5736652"/>
            <a:ext cx="15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DATA CATALOG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7" name="Flowchart: Multidocument 76"/>
          <p:cNvSpPr/>
          <p:nvPr/>
        </p:nvSpPr>
        <p:spPr>
          <a:xfrm>
            <a:off x="3625140" y="6200453"/>
            <a:ext cx="685800" cy="43798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ICAT</a:t>
            </a:r>
          </a:p>
        </p:txBody>
      </p:sp>
      <p:sp>
        <p:nvSpPr>
          <p:cNvPr id="78" name="Flowchart: Multidocument 77"/>
          <p:cNvSpPr/>
          <p:nvPr/>
        </p:nvSpPr>
        <p:spPr>
          <a:xfrm>
            <a:off x="4515047" y="6209494"/>
            <a:ext cx="685800" cy="43798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VFS</a:t>
            </a:r>
          </a:p>
        </p:txBody>
      </p:sp>
      <p:cxnSp>
        <p:nvCxnSpPr>
          <p:cNvPr id="79" name="Straight Arrow Connector 78"/>
          <p:cNvCxnSpPr>
            <a:endCxn id="75" idx="0"/>
          </p:cNvCxnSpPr>
          <p:nvPr/>
        </p:nvCxnSpPr>
        <p:spPr>
          <a:xfrm flipH="1">
            <a:off x="5429447" y="5948628"/>
            <a:ext cx="674491" cy="470819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6273225"/>
            <a:ext cx="80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Live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Catalog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30240" y="1874171"/>
            <a:ext cx="53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TCP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>
          <a:xfrm>
            <a:off x="1528440" y="1420759"/>
            <a:ext cx="727892" cy="710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Rounded Rectangle 44"/>
          <p:cNvSpPr/>
          <p:nvPr/>
        </p:nvSpPr>
        <p:spPr>
          <a:xfrm>
            <a:off x="253835" y="2322814"/>
            <a:ext cx="1324363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DAS</a:t>
            </a:r>
          </a:p>
          <a:p>
            <a:pPr algn="ctr"/>
            <a:r>
              <a:rPr lang="en-US" dirty="0" smtClean="0"/>
              <a:t>“Fast”</a:t>
            </a:r>
          </a:p>
          <a:p>
            <a:pPr algn="ctr"/>
            <a:r>
              <a:rPr lang="en-US" dirty="0" smtClean="0"/>
              <a:t>Meta-Data</a:t>
            </a:r>
            <a:endParaRPr lang="en-US" dirty="0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1528440" y="1790629"/>
            <a:ext cx="720002" cy="631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1577760" y="2601417"/>
            <a:ext cx="666242" cy="138545"/>
          </a:xfrm>
          <a:prstGeom prst="straightConnector1">
            <a:avLst/>
          </a:prstGeom>
          <a:ln>
            <a:solidFill>
              <a:srgbClr val="C0801E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2965170" y="3478832"/>
            <a:ext cx="213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Analysis Computer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3" name="Rounded Rectangle 62"/>
          <p:cNvSpPr/>
          <p:nvPr/>
        </p:nvSpPr>
        <p:spPr>
          <a:xfrm>
            <a:off x="3049260" y="3848146"/>
            <a:ext cx="1981200" cy="17492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Flowchart: Multidocument 52"/>
          <p:cNvSpPr/>
          <p:nvPr/>
        </p:nvSpPr>
        <p:spPr>
          <a:xfrm>
            <a:off x="3127283" y="3915594"/>
            <a:ext cx="1218556" cy="1513615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 smtClean="0">
              <a:solidFill>
                <a:srgbClr val="002060"/>
              </a:solidFill>
            </a:endParaRP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Streaming Reduction</a:t>
            </a: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Service</a:t>
            </a:r>
          </a:p>
          <a:p>
            <a:pPr algn="ctr"/>
            <a:r>
              <a:rPr lang="en-US" sz="1400" dirty="0" smtClean="0">
                <a:solidFill>
                  <a:srgbClr val="002060"/>
                </a:solidFill>
              </a:rPr>
              <a:t>(SRS)</a:t>
            </a:r>
          </a:p>
          <a:p>
            <a:pPr algn="ctr"/>
            <a:endParaRPr lang="en-US" sz="1400" dirty="0">
              <a:solidFill>
                <a:srgbClr val="002060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113744" y="4745334"/>
            <a:ext cx="9723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“Live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Viewing”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059046" y="3858973"/>
            <a:ext cx="82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(HNP)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>
          <a:xfrm>
            <a:off x="4303060" y="4993240"/>
            <a:ext cx="604154" cy="480831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4352377" y="5094049"/>
            <a:ext cx="493187" cy="306504"/>
          </a:xfrm>
          <a:custGeom>
            <a:avLst/>
            <a:gdLst>
              <a:gd name="connsiteX0" fmla="*/ 0 w 493187"/>
              <a:gd name="connsiteY0" fmla="*/ 71797 h 306504"/>
              <a:gd name="connsiteX1" fmla="*/ 61649 w 493187"/>
              <a:gd name="connsiteY1" fmla="*/ 22481 h 306504"/>
              <a:gd name="connsiteX2" fmla="*/ 49319 w 493187"/>
              <a:gd name="connsiteY2" fmla="*/ 10152 h 306504"/>
              <a:gd name="connsiteX3" fmla="*/ 123297 w 493187"/>
              <a:gd name="connsiteY3" fmla="*/ 170429 h 306504"/>
              <a:gd name="connsiteX4" fmla="*/ 172616 w 493187"/>
              <a:gd name="connsiteY4" fmla="*/ 71797 h 306504"/>
              <a:gd name="connsiteX5" fmla="*/ 258924 w 493187"/>
              <a:gd name="connsiteY5" fmla="*/ 232074 h 306504"/>
              <a:gd name="connsiteX6" fmla="*/ 357561 w 493187"/>
              <a:gd name="connsiteY6" fmla="*/ 121113 h 306504"/>
              <a:gd name="connsiteX7" fmla="*/ 419209 w 493187"/>
              <a:gd name="connsiteY7" fmla="*/ 293719 h 306504"/>
              <a:gd name="connsiteX8" fmla="*/ 493187 w 493187"/>
              <a:gd name="connsiteY8" fmla="*/ 293719 h 30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3187" h="306504">
                <a:moveTo>
                  <a:pt x="0" y="71797"/>
                </a:moveTo>
                <a:cubicBezTo>
                  <a:pt x="26714" y="52276"/>
                  <a:pt x="53429" y="32755"/>
                  <a:pt x="61649" y="22481"/>
                </a:cubicBezTo>
                <a:cubicBezTo>
                  <a:pt x="69869" y="12207"/>
                  <a:pt x="39044" y="-14506"/>
                  <a:pt x="49319" y="10152"/>
                </a:cubicBezTo>
                <a:cubicBezTo>
                  <a:pt x="59594" y="34810"/>
                  <a:pt x="102747" y="160155"/>
                  <a:pt x="123297" y="170429"/>
                </a:cubicBezTo>
                <a:cubicBezTo>
                  <a:pt x="143847" y="180703"/>
                  <a:pt x="150012" y="61523"/>
                  <a:pt x="172616" y="71797"/>
                </a:cubicBezTo>
                <a:cubicBezTo>
                  <a:pt x="195221" y="82071"/>
                  <a:pt x="228100" y="223855"/>
                  <a:pt x="258924" y="232074"/>
                </a:cubicBezTo>
                <a:cubicBezTo>
                  <a:pt x="289748" y="240293"/>
                  <a:pt x="330847" y="110839"/>
                  <a:pt x="357561" y="121113"/>
                </a:cubicBezTo>
                <a:cubicBezTo>
                  <a:pt x="384275" y="131387"/>
                  <a:pt x="396605" y="264951"/>
                  <a:pt x="419209" y="293719"/>
                </a:cubicBezTo>
                <a:cubicBezTo>
                  <a:pt x="441813" y="322487"/>
                  <a:pt x="493187" y="293719"/>
                  <a:pt x="493187" y="293719"/>
                </a:cubicBez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83527" y="4380615"/>
            <a:ext cx="609994" cy="55454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69388" y="3926412"/>
            <a:ext cx="559428" cy="37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118413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36619" y="226325"/>
            <a:ext cx="8864047" cy="7620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ADARA Streaming Translation Service (STS)</a:t>
            </a:r>
            <a:endParaRPr lang="en-US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9900" y="1038717"/>
            <a:ext cx="1145398" cy="1057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SMS</a:t>
            </a:r>
            <a:endParaRPr lang="en-US" sz="2800" dirty="0"/>
          </a:p>
        </p:txBody>
      </p:sp>
      <p:cxnSp>
        <p:nvCxnSpPr>
          <p:cNvPr id="25" name="Straight Connector 24"/>
          <p:cNvCxnSpPr/>
          <p:nvPr/>
        </p:nvCxnSpPr>
        <p:spPr>
          <a:xfrm flipH="1">
            <a:off x="856247" y="972254"/>
            <a:ext cx="1437673" cy="4778121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ultidocument 25"/>
          <p:cNvSpPr/>
          <p:nvPr/>
        </p:nvSpPr>
        <p:spPr>
          <a:xfrm>
            <a:off x="3619660" y="1526702"/>
            <a:ext cx="1942940" cy="1902297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Streaming Translation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Part 1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(Live Collection</a:t>
            </a:r>
          </a:p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+ </a:t>
            </a:r>
            <a:r>
              <a:rPr lang="en-US" sz="1600" dirty="0" err="1" smtClean="0">
                <a:solidFill>
                  <a:srgbClr val="002060"/>
                </a:solidFill>
              </a:rPr>
              <a:t>HistoTools</a:t>
            </a:r>
            <a:r>
              <a:rPr lang="en-US" sz="1600" dirty="0" smtClean="0">
                <a:solidFill>
                  <a:srgbClr val="002060"/>
                </a:solidFill>
              </a:rPr>
              <a:t>)</a:t>
            </a:r>
          </a:p>
          <a:p>
            <a:pPr algn="ctr"/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91010" y="786658"/>
            <a:ext cx="233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2060"/>
                </a:solidFill>
              </a:rPr>
              <a:t>Central Translation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51" name="Rounded Rectangle 50"/>
          <p:cNvSpPr/>
          <p:nvPr/>
        </p:nvSpPr>
        <p:spPr>
          <a:xfrm>
            <a:off x="2416618" y="1180630"/>
            <a:ext cx="6505682" cy="2653686"/>
          </a:xfrm>
          <a:prstGeom prst="roundRect">
            <a:avLst/>
          </a:prstGeom>
          <a:solidFill>
            <a:srgbClr val="FFFFFF"/>
          </a:solidFill>
          <a:ln>
            <a:prstDash val="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Flowchart: Multidocument 52"/>
          <p:cNvSpPr/>
          <p:nvPr/>
        </p:nvSpPr>
        <p:spPr>
          <a:xfrm>
            <a:off x="2703718" y="1322052"/>
            <a:ext cx="1218556" cy="1406783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Protocol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Engine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62" name="Curved Connector 61"/>
          <p:cNvCxnSpPr>
            <a:stCxn id="13" idx="3"/>
            <a:endCxn id="53" idx="1"/>
          </p:cNvCxnSpPr>
          <p:nvPr/>
        </p:nvCxnSpPr>
        <p:spPr>
          <a:xfrm>
            <a:off x="1245298" y="1567323"/>
            <a:ext cx="1458420" cy="458121"/>
          </a:xfrm>
          <a:prstGeom prst="curvedConnector3">
            <a:avLst>
              <a:gd name="adj1" fmla="val 50000"/>
            </a:avLst>
          </a:prstGeom>
          <a:ln w="254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8077200" y="3237150"/>
            <a:ext cx="152400" cy="1291660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Snip and Round Single Corner Rectangle 74"/>
          <p:cNvSpPr/>
          <p:nvPr/>
        </p:nvSpPr>
        <p:spPr>
          <a:xfrm>
            <a:off x="3505200" y="6057094"/>
            <a:ext cx="1924247" cy="724706"/>
          </a:xfrm>
          <a:prstGeom prst="snip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3575532" y="5736652"/>
            <a:ext cx="1575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DATA CATALOG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77" name="Flowchart: Multidocument 76"/>
          <p:cNvSpPr/>
          <p:nvPr/>
        </p:nvSpPr>
        <p:spPr>
          <a:xfrm>
            <a:off x="3625140" y="6200453"/>
            <a:ext cx="685800" cy="43798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ICAT</a:t>
            </a:r>
          </a:p>
        </p:txBody>
      </p:sp>
      <p:sp>
        <p:nvSpPr>
          <p:cNvPr id="78" name="Flowchart: Multidocument 77"/>
          <p:cNvSpPr/>
          <p:nvPr/>
        </p:nvSpPr>
        <p:spPr>
          <a:xfrm>
            <a:off x="4515047" y="6209494"/>
            <a:ext cx="685800" cy="43798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rgbClr val="002060"/>
                </a:solidFill>
              </a:rPr>
              <a:t>VFS</a:t>
            </a:r>
          </a:p>
        </p:txBody>
      </p:sp>
      <p:cxnSp>
        <p:nvCxnSpPr>
          <p:cNvPr id="79" name="Straight Arrow Connector 78"/>
          <p:cNvCxnSpPr>
            <a:endCxn id="75" idx="0"/>
          </p:cNvCxnSpPr>
          <p:nvPr/>
        </p:nvCxnSpPr>
        <p:spPr>
          <a:xfrm flipH="1">
            <a:off x="5429447" y="5948628"/>
            <a:ext cx="674491" cy="470819"/>
          </a:xfrm>
          <a:prstGeom prst="straightConnector1">
            <a:avLst/>
          </a:prstGeom>
          <a:ln w="22225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486400" y="6273225"/>
            <a:ext cx="8054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060"/>
                </a:solidFill>
              </a:rPr>
              <a:t>Live</a:t>
            </a:r>
          </a:p>
          <a:p>
            <a:r>
              <a:rPr lang="en-US" sz="1600" dirty="0" smtClean="0">
                <a:solidFill>
                  <a:srgbClr val="002060"/>
                </a:solidFill>
              </a:rPr>
              <a:t>Catalog</a:t>
            </a:r>
            <a:endParaRPr lang="en-US" sz="1600" dirty="0">
              <a:solidFill>
                <a:srgbClr val="00206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294586" y="1109298"/>
            <a:ext cx="825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(HNP)</a:t>
            </a:r>
            <a:endParaRPr lang="en-US" dirty="0"/>
          </a:p>
        </p:txBody>
      </p:sp>
      <p:grpSp>
        <p:nvGrpSpPr>
          <p:cNvPr id="44" name="Group 43"/>
          <p:cNvGrpSpPr/>
          <p:nvPr/>
        </p:nvGrpSpPr>
        <p:grpSpPr>
          <a:xfrm>
            <a:off x="6096000" y="4495800"/>
            <a:ext cx="2896938" cy="2248706"/>
            <a:chOff x="6096000" y="4371201"/>
            <a:chExt cx="2896938" cy="2248706"/>
          </a:xfrm>
        </p:grpSpPr>
        <p:sp>
          <p:nvSpPr>
            <p:cNvPr id="46" name="Can 45"/>
            <p:cNvSpPr/>
            <p:nvPr/>
          </p:nvSpPr>
          <p:spPr>
            <a:xfrm>
              <a:off x="6096000" y="4371201"/>
              <a:ext cx="2895600" cy="2248706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401697" y="4473643"/>
              <a:ext cx="23400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FF00"/>
                  </a:solidFill>
                </a:rPr>
                <a:t>/SNS/&lt;INST&gt;/IPTS-&lt;</a:t>
              </a:r>
              <a:r>
                <a:rPr lang="en-US" sz="1400" dirty="0" err="1" smtClean="0">
                  <a:solidFill>
                    <a:srgbClr val="FFFF00"/>
                  </a:solidFill>
                </a:rPr>
                <a:t>ddd</a:t>
              </a:r>
              <a:r>
                <a:rPr lang="en-US" sz="1400" dirty="0" smtClean="0">
                  <a:solidFill>
                    <a:srgbClr val="FFFF00"/>
                  </a:solidFill>
                </a:rPr>
                <a:t>&gt;/</a:t>
              </a:r>
              <a:endParaRPr lang="en-US" sz="1400" dirty="0">
                <a:solidFill>
                  <a:srgbClr val="FFFF00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103831" y="4989987"/>
              <a:ext cx="2889107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n</a:t>
              </a:r>
              <a:r>
                <a:rPr lang="en-US" sz="1400" dirty="0" smtClean="0">
                  <a:solidFill>
                    <a:schemeClr val="bg1"/>
                  </a:solidFill>
                </a:rPr>
                <a:t>exus/BSS_12345.nxs.h5 (HDF5)</a:t>
              </a:r>
            </a:p>
            <a:p>
              <a:r>
                <a:rPr lang="en-US" sz="1400" dirty="0">
                  <a:solidFill>
                    <a:schemeClr val="bg1"/>
                  </a:solidFill>
                </a:rPr>
                <a:t>n</a:t>
              </a:r>
              <a:r>
                <a:rPr lang="en-US" sz="1400" dirty="0" smtClean="0">
                  <a:solidFill>
                    <a:schemeClr val="bg1"/>
                  </a:solidFill>
                </a:rPr>
                <a:t>exus/BSS_12346.nxs.h5 (HDF5)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. . .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raw/BSS_12345.adara (Raw)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raw/BSS_12346.adara (Raw)</a:t>
              </a:r>
            </a:p>
            <a:p>
              <a:r>
                <a:rPr lang="en-US" sz="1400" dirty="0" smtClean="0">
                  <a:solidFill>
                    <a:schemeClr val="bg1"/>
                  </a:solidFill>
                </a:rPr>
                <a:t>. . 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6399299" y="3849839"/>
            <a:ext cx="1830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*NEW*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DATA ARCHIVE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57" name="Can 56"/>
          <p:cNvSpPr/>
          <p:nvPr/>
        </p:nvSpPr>
        <p:spPr>
          <a:xfrm>
            <a:off x="7926777" y="2899025"/>
            <a:ext cx="588633" cy="798750"/>
          </a:xfrm>
          <a:prstGeom prst="can">
            <a:avLst/>
          </a:prstGeom>
          <a:solidFill>
            <a:srgbClr val="00B050"/>
          </a:solidFill>
          <a:ln w="1905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n>
                  <a:solidFill>
                    <a:schemeClr val="tx1"/>
                  </a:solidFill>
                  <a:prstDash val="solid"/>
                </a:ln>
                <a:solidFill>
                  <a:srgbClr val="00B050"/>
                </a:solidFill>
              </a:rPr>
              <a:t>NeXus</a:t>
            </a:r>
            <a:endParaRPr lang="en-US" sz="1200" dirty="0">
              <a:ln>
                <a:solidFill>
                  <a:schemeClr val="tx1"/>
                </a:solidFill>
                <a:prstDash val="solid"/>
              </a:ln>
              <a:solidFill>
                <a:srgbClr val="00B050"/>
              </a:solidFill>
            </a:endParaRPr>
          </a:p>
        </p:txBody>
      </p:sp>
      <p:sp>
        <p:nvSpPr>
          <p:cNvPr id="61" name="Flowchart: Multidocument 52"/>
          <p:cNvSpPr/>
          <p:nvPr/>
        </p:nvSpPr>
        <p:spPr>
          <a:xfrm>
            <a:off x="4335717" y="1314175"/>
            <a:ext cx="3518289" cy="1406783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002060"/>
                </a:solidFill>
              </a:rPr>
              <a:t>NeXus Generator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(Events, Fast-Meta, Slow </a:t>
            </a:r>
            <a:r>
              <a:rPr lang="en-US" dirty="0" err="1" smtClean="0">
                <a:solidFill>
                  <a:srgbClr val="002060"/>
                </a:solidFill>
              </a:rPr>
              <a:t>Ctrls</a:t>
            </a:r>
            <a:r>
              <a:rPr lang="en-US" dirty="0" smtClean="0">
                <a:solidFill>
                  <a:srgbClr val="002060"/>
                </a:solidFill>
              </a:rPr>
              <a:t>)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12" name="Curved Connector 11"/>
          <p:cNvCxnSpPr>
            <a:stCxn id="61" idx="2"/>
            <a:endCxn id="64" idx="1"/>
          </p:cNvCxnSpPr>
          <p:nvPr/>
        </p:nvCxnSpPr>
        <p:spPr>
          <a:xfrm rot="16200000" flipH="1">
            <a:off x="5934947" y="2582945"/>
            <a:ext cx="486026" cy="655501"/>
          </a:xfrm>
          <a:prstGeom prst="curvedConnector2">
            <a:avLst/>
          </a:prstGeom>
          <a:ln>
            <a:solidFill>
              <a:srgbClr val="00C8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53" idx="3"/>
            <a:endCxn id="61" idx="1"/>
          </p:cNvCxnSpPr>
          <p:nvPr/>
        </p:nvCxnSpPr>
        <p:spPr>
          <a:xfrm flipV="1">
            <a:off x="3922274" y="2017567"/>
            <a:ext cx="413443" cy="7877"/>
          </a:xfrm>
          <a:prstGeom prst="straightConnector1">
            <a:avLst/>
          </a:prstGeom>
          <a:ln w="222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Multidocument 52"/>
          <p:cNvSpPr/>
          <p:nvPr/>
        </p:nvSpPr>
        <p:spPr>
          <a:xfrm>
            <a:off x="6505711" y="2732010"/>
            <a:ext cx="842787" cy="84339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H5NX</a:t>
            </a:r>
            <a:endParaRPr lang="en-US" dirty="0">
              <a:solidFill>
                <a:srgbClr val="002060"/>
              </a:solidFill>
            </a:endParaRPr>
          </a:p>
        </p:txBody>
      </p:sp>
      <p:cxnSp>
        <p:nvCxnSpPr>
          <p:cNvPr id="65" name="Curved Connector 64"/>
          <p:cNvCxnSpPr>
            <a:stCxn id="64" idx="3"/>
            <a:endCxn id="57" idx="2"/>
          </p:cNvCxnSpPr>
          <p:nvPr/>
        </p:nvCxnSpPr>
        <p:spPr>
          <a:xfrm>
            <a:off x="7348498" y="3153709"/>
            <a:ext cx="578279" cy="144691"/>
          </a:xfrm>
          <a:prstGeom prst="curvedConnector3">
            <a:avLst>
              <a:gd name="adj1" fmla="val 50000"/>
            </a:avLst>
          </a:prstGeom>
          <a:ln>
            <a:solidFill>
              <a:srgbClr val="00C8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1417640" y="4178994"/>
            <a:ext cx="4811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 Incremental File Write &amp; Flush On-the-Fly…</a:t>
            </a:r>
          </a:p>
          <a:p>
            <a:r>
              <a:rPr lang="en-US" dirty="0"/>
              <a:t> </a:t>
            </a:r>
            <a:r>
              <a:rPr lang="en-US" dirty="0" smtClean="0"/>
              <a:t>  - “Constant” Memory Footprint</a:t>
            </a:r>
          </a:p>
          <a:p>
            <a:r>
              <a:rPr lang="en-US" dirty="0" smtClean="0"/>
              <a:t>* Custom HDF5-based NeXus API</a:t>
            </a:r>
          </a:p>
          <a:p>
            <a:r>
              <a:rPr lang="en-US" dirty="0"/>
              <a:t> </a:t>
            </a:r>
            <a:r>
              <a:rPr lang="en-US" dirty="0" smtClean="0"/>
              <a:t>  - Multiple open datasets &amp; flushing</a:t>
            </a:r>
          </a:p>
        </p:txBody>
      </p:sp>
      <p:sp>
        <p:nvSpPr>
          <p:cNvPr id="31" name="Flowchart: Multidocument 52"/>
          <p:cNvSpPr/>
          <p:nvPr/>
        </p:nvSpPr>
        <p:spPr>
          <a:xfrm>
            <a:off x="3960068" y="2884410"/>
            <a:ext cx="943550" cy="843398"/>
          </a:xfrm>
          <a:prstGeom prst="flowChartMultidocumen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2060"/>
                </a:solidFill>
              </a:rPr>
              <a:t>XML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</a:rPr>
              <a:t>Parser</a:t>
            </a:r>
          </a:p>
          <a:p>
            <a:pPr algn="ctr"/>
            <a:endParaRPr lang="en-US" sz="900" dirty="0">
              <a:solidFill>
                <a:srgbClr val="002060"/>
              </a:solidFill>
            </a:endParaRPr>
          </a:p>
        </p:txBody>
      </p:sp>
      <p:cxnSp>
        <p:nvCxnSpPr>
          <p:cNvPr id="9" name="Curved Connector 8"/>
          <p:cNvCxnSpPr>
            <a:endCxn id="31" idx="3"/>
          </p:cNvCxnSpPr>
          <p:nvPr/>
        </p:nvCxnSpPr>
        <p:spPr>
          <a:xfrm rot="5400000">
            <a:off x="4840673" y="2766548"/>
            <a:ext cx="602507" cy="476615"/>
          </a:xfrm>
          <a:prstGeom prst="curvedConnector2">
            <a:avLst/>
          </a:prstGeom>
          <a:ln>
            <a:solidFill>
              <a:srgbClr val="00C8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430305" y="2815689"/>
            <a:ext cx="15571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(</a:t>
            </a:r>
            <a:r>
              <a:rPr lang="en-US" dirty="0" err="1" smtClean="0"/>
              <a:t>RunInfo</a:t>
            </a:r>
            <a:r>
              <a:rPr lang="en-US" dirty="0" smtClean="0"/>
              <a:t>,</a:t>
            </a:r>
          </a:p>
          <a:p>
            <a:pPr algn="r"/>
            <a:r>
              <a:rPr lang="en-US" dirty="0" err="1" smtClean="0"/>
              <a:t>Geom</a:t>
            </a:r>
            <a:r>
              <a:rPr lang="en-US" dirty="0" smtClean="0"/>
              <a:t>/IDF,</a:t>
            </a:r>
          </a:p>
          <a:p>
            <a:pPr algn="r"/>
            <a:r>
              <a:rPr lang="en-US" dirty="0" smtClean="0"/>
              <a:t>Device </a:t>
            </a:r>
            <a:r>
              <a:rPr lang="en-US" dirty="0" err="1" smtClean="0"/>
              <a:t>Desc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99493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36835"/>
            <a:ext cx="8229600" cy="919480"/>
          </a:xfrm>
        </p:spPr>
        <p:txBody>
          <a:bodyPr/>
          <a:lstStyle/>
          <a:p>
            <a:r>
              <a:rPr lang="en-US" dirty="0" smtClean="0"/>
              <a:t>“Hysterical” </a:t>
            </a:r>
            <a:r>
              <a:rPr lang="en-US" dirty="0" err="1" smtClean="0"/>
              <a:t>Beamline</a:t>
            </a:r>
            <a:r>
              <a:rPr lang="en-US" dirty="0" smtClean="0"/>
              <a:t> Configuration:</a:t>
            </a:r>
            <a:br>
              <a:rPr lang="en-US" dirty="0" smtClean="0"/>
            </a:br>
            <a:r>
              <a:rPr lang="en-US" dirty="0" smtClean="0"/>
              <a:t>Mapping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1197967"/>
            <a:ext cx="8229600" cy="1292662"/>
          </a:xfrm>
        </p:spPr>
        <p:txBody>
          <a:bodyPr/>
          <a:lstStyle/>
          <a:p>
            <a:r>
              <a:rPr lang="en-US" dirty="0" smtClean="0"/>
              <a:t>Neutron Event Detector “Pixel Ids”</a:t>
            </a:r>
          </a:p>
          <a:p>
            <a:pPr lvl="1"/>
            <a:r>
              <a:rPr lang="en-US" dirty="0" smtClean="0"/>
              <a:t>Map DAS “Physical” Pixel Ids to Analysis “Logical” Pixel Ids</a:t>
            </a:r>
          </a:p>
          <a:p>
            <a:pPr lvl="2"/>
            <a:r>
              <a:rPr lang="en-US" dirty="0" smtClean="0"/>
              <a:t>Arbitrary Chaos (based on physical layout) to Orderly Numbering</a:t>
            </a:r>
            <a:endParaRPr lang="en-US" dirty="0"/>
          </a:p>
        </p:txBody>
      </p:sp>
      <p:sp>
        <p:nvSpPr>
          <p:cNvPr id="6" name="Magnetic Disk 5"/>
          <p:cNvSpPr/>
          <p:nvPr/>
        </p:nvSpPr>
        <p:spPr>
          <a:xfrm>
            <a:off x="727439" y="3027280"/>
            <a:ext cx="320572" cy="2847997"/>
          </a:xfrm>
          <a:prstGeom prst="flowChartMagneticDisk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1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3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5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7</a:t>
            </a:r>
          </a:p>
          <a:p>
            <a:pPr algn="ctr"/>
            <a:r>
              <a:rPr lang="en-US" dirty="0">
                <a:solidFill>
                  <a:srgbClr val="3366FF"/>
                </a:solidFill>
              </a:rPr>
              <a:t>9</a:t>
            </a:r>
          </a:p>
        </p:txBody>
      </p:sp>
      <p:sp>
        <p:nvSpPr>
          <p:cNvPr id="7" name="Magnetic Disk 6"/>
          <p:cNvSpPr/>
          <p:nvPr/>
        </p:nvSpPr>
        <p:spPr>
          <a:xfrm>
            <a:off x="1274399" y="3027280"/>
            <a:ext cx="320572" cy="2847997"/>
          </a:xfrm>
          <a:prstGeom prst="flowChartMagneticDisk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8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6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4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2</a:t>
            </a:r>
          </a:p>
          <a:p>
            <a:pPr algn="ctr"/>
            <a:r>
              <a:rPr lang="en-US" dirty="0">
                <a:solidFill>
                  <a:srgbClr val="3366FF"/>
                </a:solidFill>
              </a:rPr>
              <a:t>0</a:t>
            </a:r>
          </a:p>
        </p:txBody>
      </p:sp>
      <p:sp>
        <p:nvSpPr>
          <p:cNvPr id="8" name="Magnetic Disk 7"/>
          <p:cNvSpPr/>
          <p:nvPr/>
        </p:nvSpPr>
        <p:spPr>
          <a:xfrm>
            <a:off x="1821359" y="3027280"/>
            <a:ext cx="320572" cy="2847997"/>
          </a:xfrm>
          <a:prstGeom prst="flowChartMagneticDisk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rgbClr val="3366FF"/>
                </a:solidFill>
              </a:rPr>
              <a:t>.</a:t>
            </a:r>
          </a:p>
        </p:txBody>
      </p:sp>
      <p:sp>
        <p:nvSpPr>
          <p:cNvPr id="9" name="Magnetic Disk 8"/>
          <p:cNvSpPr/>
          <p:nvPr/>
        </p:nvSpPr>
        <p:spPr>
          <a:xfrm>
            <a:off x="2368319" y="3027280"/>
            <a:ext cx="320572" cy="2847997"/>
          </a:xfrm>
          <a:prstGeom prst="flowChartMagneticDisk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>
                <a:solidFill>
                  <a:srgbClr val="3366FF"/>
                </a:solidFill>
              </a:rPr>
              <a:t>.</a:t>
            </a:r>
          </a:p>
        </p:txBody>
      </p:sp>
      <p:sp>
        <p:nvSpPr>
          <p:cNvPr id="10" name="Magnetic Disk 9"/>
          <p:cNvSpPr/>
          <p:nvPr/>
        </p:nvSpPr>
        <p:spPr>
          <a:xfrm>
            <a:off x="2915279" y="3027280"/>
            <a:ext cx="320572" cy="2847997"/>
          </a:xfrm>
          <a:prstGeom prst="flowChartMagneticDisk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  <a:p>
            <a:pPr algn="ctr"/>
            <a:r>
              <a:rPr lang="en-US" dirty="0" smtClean="0">
                <a:solidFill>
                  <a:srgbClr val="3366FF"/>
                </a:solidFill>
              </a:rPr>
              <a:t>.</a:t>
            </a:r>
          </a:p>
        </p:txBody>
      </p:sp>
      <p:cxnSp>
        <p:nvCxnSpPr>
          <p:cNvPr id="12" name="Curved Connector 11"/>
          <p:cNvCxnSpPr>
            <a:stCxn id="6" idx="3"/>
            <a:endCxn id="7" idx="3"/>
          </p:cNvCxnSpPr>
          <p:nvPr/>
        </p:nvCxnSpPr>
        <p:spPr>
          <a:xfrm rot="16200000" flipH="1">
            <a:off x="1161205" y="5601797"/>
            <a:ext cx="12700" cy="546960"/>
          </a:xfrm>
          <a:prstGeom prst="curvedConnector3">
            <a:avLst>
              <a:gd name="adj1" fmla="val 180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8" idx="3"/>
            <a:endCxn id="9" idx="3"/>
          </p:cNvCxnSpPr>
          <p:nvPr/>
        </p:nvCxnSpPr>
        <p:spPr>
          <a:xfrm rot="16200000" flipH="1">
            <a:off x="2255125" y="5601797"/>
            <a:ext cx="12700" cy="546960"/>
          </a:xfrm>
          <a:prstGeom prst="curvedConnector3">
            <a:avLst>
              <a:gd name="adj1" fmla="val 180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7" idx="1"/>
            <a:endCxn id="8" idx="1"/>
          </p:cNvCxnSpPr>
          <p:nvPr/>
        </p:nvCxnSpPr>
        <p:spPr>
          <a:xfrm rot="5400000" flipH="1" flipV="1">
            <a:off x="1708165" y="2753800"/>
            <a:ext cx="12700" cy="546960"/>
          </a:xfrm>
          <a:prstGeom prst="curvedConnector3">
            <a:avLst>
              <a:gd name="adj1" fmla="val 180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9" idx="1"/>
            <a:endCxn id="10" idx="1"/>
          </p:cNvCxnSpPr>
          <p:nvPr/>
        </p:nvCxnSpPr>
        <p:spPr>
          <a:xfrm rot="5400000" flipH="1" flipV="1">
            <a:off x="2802085" y="2753800"/>
            <a:ext cx="12700" cy="546960"/>
          </a:xfrm>
          <a:prstGeom prst="curvedConnector3">
            <a:avLst>
              <a:gd name="adj1" fmla="val 1800000"/>
            </a:avLst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endCxn id="6" idx="1"/>
          </p:cNvCxnSpPr>
          <p:nvPr/>
        </p:nvCxnSpPr>
        <p:spPr>
          <a:xfrm>
            <a:off x="493193" y="2823338"/>
            <a:ext cx="394532" cy="203942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0" idx="3"/>
          </p:cNvCxnSpPr>
          <p:nvPr/>
        </p:nvCxnSpPr>
        <p:spPr>
          <a:xfrm rot="16200000" flipH="1">
            <a:off x="3211801" y="5739040"/>
            <a:ext cx="153599" cy="426071"/>
          </a:xfrm>
          <a:prstGeom prst="curvedConnector2">
            <a:avLst/>
          </a:prstGeom>
          <a:ln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>
          <a:xfrm>
            <a:off x="3785218" y="4068566"/>
            <a:ext cx="1319276" cy="690424"/>
          </a:xfrm>
          <a:prstGeom prst="rightArrow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548363" y="3230195"/>
            <a:ext cx="3020772" cy="2379495"/>
          </a:xfrm>
          <a:prstGeom prst="rect">
            <a:avLst/>
          </a:prstGeom>
          <a:solidFill>
            <a:srgbClr val="29EDF3"/>
          </a:solidFill>
          <a:ln>
            <a:solidFill>
              <a:srgbClr val="29EDF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latin typeface="Courier"/>
                <a:cs typeface="Courier"/>
              </a:rPr>
              <a:t>0  1  2  3  4  5  6  7  8  9</a:t>
            </a:r>
          </a:p>
          <a:p>
            <a:pPr algn="ctr"/>
            <a:r>
              <a:rPr lang="en-US" sz="1200" b="1" dirty="0" smtClean="0">
                <a:latin typeface="Courier"/>
                <a:cs typeface="Courier"/>
              </a:rPr>
              <a:t>10 11 12 13 14 15 16 17 18 19</a:t>
            </a:r>
          </a:p>
          <a:p>
            <a:pPr algn="ctr"/>
            <a:r>
              <a:rPr lang="en-US" sz="1200" b="1" dirty="0" smtClean="0">
                <a:latin typeface="Courier"/>
                <a:cs typeface="Courier"/>
              </a:rPr>
              <a:t>20 21 22 23 24 25 26 27 28 29</a:t>
            </a:r>
          </a:p>
          <a:p>
            <a:pPr algn="ctr"/>
            <a:r>
              <a:rPr lang="en-US" sz="1200" b="1" dirty="0" smtClean="0">
                <a:latin typeface="Courier"/>
                <a:cs typeface="Courier"/>
              </a:rPr>
              <a:t>30 31 32 33 34 35 36 37 38 39</a:t>
            </a:r>
          </a:p>
          <a:p>
            <a:pPr algn="ctr"/>
            <a:r>
              <a:rPr lang="en-US" sz="1200" b="1" dirty="0" smtClean="0">
                <a:latin typeface="Courier"/>
                <a:cs typeface="Courier"/>
              </a:rPr>
              <a:t>. . .</a:t>
            </a:r>
          </a:p>
          <a:p>
            <a:pPr algn="ctr"/>
            <a:endParaRPr lang="en-US" sz="1200" b="1" dirty="0">
              <a:latin typeface="Courier"/>
              <a:cs typeface="Courier"/>
            </a:endParaRPr>
          </a:p>
          <a:p>
            <a:pPr algn="ctr"/>
            <a:endParaRPr lang="en-US" sz="1200" b="1" dirty="0" smtClean="0">
              <a:latin typeface="Courier"/>
              <a:cs typeface="Courier"/>
            </a:endParaRPr>
          </a:p>
          <a:p>
            <a:pPr algn="ctr"/>
            <a:endParaRPr lang="en-US" sz="1200" b="1" dirty="0">
              <a:latin typeface="Courier"/>
              <a:cs typeface="Courier"/>
            </a:endParaRPr>
          </a:p>
          <a:p>
            <a:pPr algn="ctr"/>
            <a:endParaRPr lang="en-US" sz="1200" b="1" dirty="0" smtClean="0">
              <a:latin typeface="Courier"/>
              <a:cs typeface="Courier"/>
            </a:endParaRPr>
          </a:p>
          <a:p>
            <a:pPr algn="ctr"/>
            <a:endParaRPr lang="en-US" sz="1200" b="1" dirty="0">
              <a:latin typeface="Courier"/>
              <a:cs typeface="Courier"/>
            </a:endParaRPr>
          </a:p>
          <a:p>
            <a:pPr algn="ctr"/>
            <a:endParaRPr lang="en-US" sz="1200" b="1" dirty="0" smtClean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071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36835"/>
            <a:ext cx="8229600" cy="835613"/>
          </a:xfrm>
        </p:spPr>
        <p:txBody>
          <a:bodyPr/>
          <a:lstStyle/>
          <a:p>
            <a:r>
              <a:rPr lang="en-US" dirty="0" smtClean="0"/>
              <a:t>“Hysterical” </a:t>
            </a:r>
            <a:r>
              <a:rPr lang="en-US" dirty="0" err="1" smtClean="0"/>
              <a:t>Beamline</a:t>
            </a:r>
            <a:r>
              <a:rPr lang="en-US" dirty="0" smtClean="0"/>
              <a:t> Configuration:</a:t>
            </a:r>
            <a:br>
              <a:rPr lang="en-US" dirty="0" smtClean="0"/>
            </a:br>
            <a:r>
              <a:rPr lang="en-US" dirty="0" smtClean="0"/>
              <a:t>Banking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1088727"/>
            <a:ext cx="8341570" cy="2123658"/>
          </a:xfrm>
        </p:spPr>
        <p:txBody>
          <a:bodyPr/>
          <a:lstStyle/>
          <a:p>
            <a:r>
              <a:rPr lang="en-US" dirty="0" smtClean="0"/>
              <a:t>Neutron Event Detector Bank Organization</a:t>
            </a:r>
          </a:p>
          <a:p>
            <a:pPr lvl="1"/>
            <a:r>
              <a:rPr lang="en-US" dirty="0" smtClean="0"/>
              <a:t>Number &amp; Index of Detector Banks (e.g. “bank23”, “bank25”…)</a:t>
            </a:r>
          </a:p>
          <a:p>
            <a:pPr lvl="1"/>
            <a:r>
              <a:rPr lang="en-US" dirty="0" smtClean="0"/>
              <a:t>Size of Each Detector Bank</a:t>
            </a:r>
          </a:p>
          <a:p>
            <a:pPr lvl="2"/>
            <a:r>
              <a:rPr lang="en-US" dirty="0" smtClean="0"/>
              <a:t>Starting &amp; Ending Pixel Id Indices (Contiguous vs. Arbitrary Lists!)</a:t>
            </a:r>
          </a:p>
          <a:p>
            <a:pPr lvl="2"/>
            <a:r>
              <a:rPr lang="en-US" dirty="0" smtClean="0"/>
              <a:t>(Phony) Rectangular “Aspect Ratio” for Canonical Views…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</p:txBody>
      </p:sp>
      <p:pic>
        <p:nvPicPr>
          <p:cNvPr id="4" name="Picture 3" descr="BSS-13270-behind-sampl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588" y="4195971"/>
            <a:ext cx="3441162" cy="2070074"/>
          </a:xfrm>
          <a:prstGeom prst="rect">
            <a:avLst/>
          </a:prstGeom>
        </p:spPr>
      </p:pic>
      <p:pic>
        <p:nvPicPr>
          <p:cNvPr id="5" name="Picture 4" descr="SNAP_213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601932" y="3290766"/>
            <a:ext cx="2942156" cy="28184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67013" y="3181489"/>
            <a:ext cx="3139802" cy="3600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&lt;banking&gt;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&lt;facility&gt;SNS&lt;/facility&gt;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&lt;instrument&gt;SNAP&lt;/instrument&gt;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&lt;date&gt;2010-08-20&lt;/date&gt;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&lt;bank&gt;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&lt;number&gt;3&lt;/number&gt;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</a:t>
            </a:r>
            <a:r>
              <a:rPr lang="en-US" sz="1200" dirty="0" err="1" smtClean="0">
                <a:latin typeface="Courier"/>
                <a:cs typeface="Courier"/>
              </a:rPr>
              <a:t>x_size</a:t>
            </a:r>
            <a:r>
              <a:rPr lang="en-US" sz="1200" dirty="0" smtClean="0">
                <a:latin typeface="Courier"/>
                <a:cs typeface="Courier"/>
              </a:rPr>
              <a:t>&gt;256&lt;/</a:t>
            </a:r>
            <a:r>
              <a:rPr lang="en-US" sz="1200" dirty="0" err="1" smtClean="0">
                <a:latin typeface="Courier"/>
                <a:cs typeface="Courier"/>
              </a:rPr>
              <a:t>x_size</a:t>
            </a:r>
            <a:r>
              <a:rPr lang="en-US" sz="1200" dirty="0" smtClean="0">
                <a:latin typeface="Courier"/>
                <a:cs typeface="Courier"/>
              </a:rPr>
              <a:t>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</a:t>
            </a:r>
            <a:r>
              <a:rPr lang="en-US" sz="1200" dirty="0" err="1" smtClean="0">
                <a:latin typeface="Courier"/>
                <a:cs typeface="Courier"/>
              </a:rPr>
              <a:t>y_size</a:t>
            </a:r>
            <a:r>
              <a:rPr lang="en-US" sz="1200" dirty="0" smtClean="0">
                <a:latin typeface="Courier"/>
                <a:cs typeface="Courier"/>
              </a:rPr>
              <a:t>&gt;256&lt;/</a:t>
            </a:r>
            <a:r>
              <a:rPr lang="en-US" sz="1200" dirty="0" err="1" smtClean="0">
                <a:latin typeface="Courier"/>
                <a:cs typeface="Courier"/>
              </a:rPr>
              <a:t>y_size</a:t>
            </a:r>
            <a:r>
              <a:rPr lang="en-US" sz="1200" dirty="0" smtClean="0">
                <a:latin typeface="Courier"/>
                <a:cs typeface="Courier"/>
              </a:rPr>
              <a:t>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</a:t>
            </a:r>
            <a:r>
              <a:rPr lang="en-US" sz="1200" dirty="0" err="1" smtClean="0">
                <a:latin typeface="Courier"/>
                <a:cs typeface="Courier"/>
              </a:rPr>
              <a:t>continuous_list</a:t>
            </a:r>
            <a:r>
              <a:rPr lang="en-US" sz="1200" dirty="0" smtClean="0">
                <a:latin typeface="Courier"/>
                <a:cs typeface="Courier"/>
              </a:rPr>
              <a:t>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&lt;start&gt;1114112&lt;/start&gt;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&lt;stop&gt;1179647&lt;/stop&gt;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&lt;/</a:t>
            </a:r>
            <a:r>
              <a:rPr lang="en-US" sz="1200" dirty="0" err="1" smtClean="0">
                <a:latin typeface="Courier"/>
                <a:cs typeface="Courier"/>
              </a:rPr>
              <a:t>continuous_list</a:t>
            </a:r>
            <a:r>
              <a:rPr lang="en-US" sz="1200" dirty="0" smtClean="0">
                <a:latin typeface="Courier"/>
                <a:cs typeface="Courier"/>
              </a:rPr>
              <a:t>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. . .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&lt;arbitrary&gt;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   1,3,8-10,27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   &lt;/arbitrary&gt;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&lt;/bank&gt;</a:t>
            </a:r>
          </a:p>
          <a:p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smtClean="0">
                <a:latin typeface="Courier"/>
                <a:cs typeface="Courier"/>
              </a:rPr>
              <a:t>  . . .</a:t>
            </a:r>
          </a:p>
          <a:p>
            <a:r>
              <a:rPr lang="en-US" sz="1200" dirty="0" smtClean="0">
                <a:latin typeface="Courier"/>
                <a:cs typeface="Courier"/>
              </a:rPr>
              <a:t>&lt;/banking&gt;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7" name="Rectangle 6"/>
          <p:cNvSpPr/>
          <p:nvPr/>
        </p:nvSpPr>
        <p:spPr>
          <a:xfrm rot="20494561">
            <a:off x="7384215" y="5356873"/>
            <a:ext cx="90281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algn="ctr"/>
            <a:r>
              <a:rPr lang="en-US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Never</a:t>
            </a:r>
          </a:p>
          <a:p>
            <a:pPr algn="ctr"/>
            <a:r>
              <a:rPr lang="en-US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Use</a:t>
            </a:r>
          </a:p>
          <a:p>
            <a:pPr algn="ctr"/>
            <a:r>
              <a:rPr lang="en-US" sz="2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This!</a:t>
            </a:r>
            <a:endParaRPr lang="en-US" sz="2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1104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577911" y="4703759"/>
            <a:ext cx="2444317" cy="341364"/>
          </a:xfrm>
          <a:prstGeom prst="rect">
            <a:avLst/>
          </a:prstGeom>
          <a:solidFill>
            <a:srgbClr val="FFFF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DAS Physical Pixel Id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78971" y="4703759"/>
            <a:ext cx="2444317" cy="341364"/>
          </a:xfrm>
          <a:prstGeom prst="rect">
            <a:avLst/>
          </a:prstGeom>
          <a:solidFill>
            <a:srgbClr val="29EDF3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Logical Pixel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80031" y="4703759"/>
            <a:ext cx="1620751" cy="341364"/>
          </a:xfrm>
          <a:prstGeom prst="rect">
            <a:avLst/>
          </a:prstGeom>
          <a:solidFill>
            <a:srgbClr val="00C8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</a:rPr>
              <a:t>Bank Number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751" y="4537704"/>
            <a:ext cx="2444317" cy="341364"/>
          </a:xfrm>
          <a:prstGeom prst="rect">
            <a:avLst/>
          </a:prstGeom>
          <a:solidFill>
            <a:srgbClr val="FFFF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DAS Physical Pixel Id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35811" y="4537704"/>
            <a:ext cx="2444317" cy="341364"/>
          </a:xfrm>
          <a:prstGeom prst="rect">
            <a:avLst/>
          </a:prstGeom>
          <a:solidFill>
            <a:srgbClr val="29EDF3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Logical Pixel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36871" y="4537704"/>
            <a:ext cx="1620751" cy="341364"/>
          </a:xfrm>
          <a:prstGeom prst="rect">
            <a:avLst/>
          </a:prstGeom>
          <a:solidFill>
            <a:srgbClr val="00C8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</a:rPr>
              <a:t>Bank Number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50490"/>
            <a:ext cx="8229600" cy="835613"/>
          </a:xfrm>
        </p:spPr>
        <p:txBody>
          <a:bodyPr/>
          <a:lstStyle/>
          <a:p>
            <a:r>
              <a:rPr lang="en-US" dirty="0" smtClean="0"/>
              <a:t>New ADARA </a:t>
            </a:r>
            <a:r>
              <a:rPr lang="en-US" dirty="0" err="1" smtClean="0"/>
              <a:t>Beamline</a:t>
            </a:r>
            <a:r>
              <a:rPr lang="en-US" dirty="0" smtClean="0"/>
              <a:t> Configuration:</a:t>
            </a:r>
            <a:br>
              <a:rPr lang="en-US" dirty="0" smtClean="0"/>
            </a:br>
            <a:r>
              <a:rPr lang="en-US" dirty="0" smtClean="0"/>
              <a:t>Pixel Mapping 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1047762"/>
            <a:ext cx="8667608" cy="2954655"/>
          </a:xfrm>
          <a:ln>
            <a:solidFill>
              <a:srgbClr val="4F81BD"/>
            </a:solidFill>
          </a:ln>
        </p:spPr>
        <p:txBody>
          <a:bodyPr/>
          <a:lstStyle/>
          <a:p>
            <a:r>
              <a:rPr lang="en-US" dirty="0" smtClean="0"/>
              <a:t>One-Time Merging of Mapping and Banking Files into Lookup Table</a:t>
            </a:r>
          </a:p>
          <a:p>
            <a:pPr lvl="1"/>
            <a:r>
              <a:rPr lang="en-US" dirty="0" smtClean="0"/>
              <a:t>Single Associative Index does:</a:t>
            </a:r>
          </a:p>
          <a:p>
            <a:pPr lvl="2"/>
            <a:r>
              <a:rPr lang="en-US" dirty="0" smtClean="0"/>
              <a:t>Pixel Id Mapping (DAS Physical </a:t>
            </a:r>
            <a:r>
              <a:rPr lang="en-US" dirty="0" smtClean="0">
                <a:sym typeface="Wingdings"/>
              </a:rPr>
              <a:t> Analysis Logical)</a:t>
            </a:r>
            <a:endParaRPr lang="en-US" dirty="0" smtClean="0"/>
          </a:p>
          <a:p>
            <a:pPr lvl="2"/>
            <a:r>
              <a:rPr lang="en-US" dirty="0" smtClean="0"/>
              <a:t>Detector Bank Lookup (which Bank is this Neutron Event in…?)</a:t>
            </a:r>
          </a:p>
          <a:p>
            <a:pPr lvl="1"/>
            <a:r>
              <a:rPr lang="en-US" dirty="0" smtClean="0"/>
              <a:t>Used to produce “Banked Event Data Packet” (HNP) at </a:t>
            </a:r>
            <a:r>
              <a:rPr lang="en-US" i="1" dirty="0" smtClean="0"/>
              <a:t>SMS</a:t>
            </a:r>
            <a:r>
              <a:rPr lang="en-US" dirty="0" smtClean="0"/>
              <a:t> stage! </a:t>
            </a:r>
            <a:r>
              <a:rPr lang="en-US" dirty="0" smtClean="0">
                <a:sym typeface="Wingdings"/>
              </a:rPr>
              <a:t></a:t>
            </a:r>
          </a:p>
          <a:p>
            <a:pPr lvl="2"/>
            <a:r>
              <a:rPr lang="en-US" dirty="0" smtClean="0">
                <a:sym typeface="Wingdings"/>
              </a:rPr>
              <a:t>Greatly Simplifies STS collating of Neutron Events</a:t>
            </a:r>
          </a:p>
          <a:p>
            <a:pPr lvl="3"/>
            <a:r>
              <a:rPr lang="en-US" dirty="0">
                <a:sym typeface="Wingdings"/>
              </a:rPr>
              <a:t> </a:t>
            </a:r>
            <a:r>
              <a:rPr lang="en-US" dirty="0" smtClean="0">
                <a:sym typeface="Wingdings"/>
              </a:rPr>
              <a:t>Just Drop Blocks of Events into NeXus file structure</a:t>
            </a:r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477936" y="4371649"/>
            <a:ext cx="2444317" cy="341364"/>
          </a:xfrm>
          <a:prstGeom prst="rect">
            <a:avLst/>
          </a:prstGeom>
          <a:solidFill>
            <a:srgbClr val="FFFF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3366FF"/>
                </a:solidFill>
              </a:rPr>
              <a:t>DAS Physical Pixel Id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8996" y="4371649"/>
            <a:ext cx="2444317" cy="341364"/>
          </a:xfrm>
          <a:prstGeom prst="rect">
            <a:avLst/>
          </a:prstGeom>
          <a:solidFill>
            <a:srgbClr val="29EDF3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Logical Pixel 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80056" y="4371649"/>
            <a:ext cx="1620751" cy="341364"/>
          </a:xfrm>
          <a:prstGeom prst="rect">
            <a:avLst/>
          </a:prstGeom>
          <a:solidFill>
            <a:srgbClr val="00C800"/>
          </a:solidFill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0090"/>
                </a:solidFill>
              </a:rPr>
              <a:t>Bank Number</a:t>
            </a:r>
            <a:endParaRPr lang="en-US" dirty="0">
              <a:solidFill>
                <a:srgbClr val="00009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9459" y="4014430"/>
            <a:ext cx="2862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Associative Lookup Table: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482128" y="5130800"/>
            <a:ext cx="4501197" cy="1727200"/>
            <a:chOff x="3482128" y="5130800"/>
            <a:chExt cx="4501197" cy="1727200"/>
          </a:xfrm>
        </p:grpSpPr>
        <p:sp>
          <p:nvSpPr>
            <p:cNvPr id="18" name="Rectangle 17"/>
            <p:cNvSpPr/>
            <p:nvPr/>
          </p:nvSpPr>
          <p:spPr>
            <a:xfrm>
              <a:off x="3482128" y="5134112"/>
              <a:ext cx="4501197" cy="17238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56470" y="5130800"/>
              <a:ext cx="4013200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196380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STS Preliminary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1074677"/>
            <a:ext cx="8840224" cy="5093702"/>
          </a:xfrm>
        </p:spPr>
        <p:txBody>
          <a:bodyPr/>
          <a:lstStyle/>
          <a:p>
            <a:r>
              <a:rPr lang="en-US" dirty="0" smtClean="0"/>
              <a:t>Core Functionality</a:t>
            </a:r>
          </a:p>
          <a:p>
            <a:pPr lvl="1"/>
            <a:r>
              <a:rPr lang="en-US" dirty="0" smtClean="0"/>
              <a:t>Process Connection, Basic Run Info and Banked Event Data Packets</a:t>
            </a:r>
          </a:p>
          <a:p>
            <a:pPr lvl="1"/>
            <a:r>
              <a:rPr lang="en-US" dirty="0" smtClean="0"/>
              <a:t>Drive by Raw Input File, Test Harness or SMS Prototype</a:t>
            </a:r>
          </a:p>
          <a:p>
            <a:pPr lvl="1"/>
            <a:r>
              <a:rPr lang="en-US" dirty="0" smtClean="0"/>
              <a:t>Produces Valid NeXus files, Match Historical “Golden Data”</a:t>
            </a:r>
          </a:p>
          <a:p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Potential </a:t>
            </a:r>
            <a:r>
              <a:rPr lang="en-US" dirty="0" err="1" smtClean="0"/>
              <a:t>Beamline</a:t>
            </a:r>
            <a:r>
              <a:rPr lang="en-US" dirty="0" smtClean="0"/>
              <a:t> Rates could reach 1-2 Million Neutron Events/second</a:t>
            </a:r>
          </a:p>
          <a:p>
            <a:pPr lvl="1"/>
            <a:r>
              <a:rPr lang="en-US" dirty="0" smtClean="0"/>
              <a:t>Preliminary Bandwidth Peaks at 25 MB/sec (Well Over 3M events/sec!</a:t>
            </a:r>
            <a:r>
              <a:rPr lang="en-US" dirty="0" smtClean="0">
                <a:sym typeface="Wingdings"/>
              </a:rPr>
              <a:t>)</a:t>
            </a:r>
          </a:p>
          <a:p>
            <a:r>
              <a:rPr lang="en-US" dirty="0" smtClean="0">
                <a:sym typeface="Wingdings"/>
              </a:rPr>
              <a:t>Yet to do:</a:t>
            </a:r>
          </a:p>
          <a:p>
            <a:pPr lvl="1"/>
            <a:r>
              <a:rPr lang="en-US" dirty="0" smtClean="0">
                <a:sym typeface="Wingdings"/>
              </a:rPr>
              <a:t>Incorporate Slow Controls into DAS Logs</a:t>
            </a:r>
          </a:p>
          <a:p>
            <a:pPr lvl="2"/>
            <a:r>
              <a:rPr lang="en-US" dirty="0" smtClean="0">
                <a:sym typeface="Wingdings"/>
              </a:rPr>
              <a:t>Device Descriptor (XML) (&amp; “Device Groups”)</a:t>
            </a:r>
          </a:p>
          <a:p>
            <a:pPr lvl="2"/>
            <a:r>
              <a:rPr lang="en-US" dirty="0" smtClean="0">
                <a:sym typeface="Wingdings"/>
              </a:rPr>
              <a:t>Process Variable Updates</a:t>
            </a:r>
          </a:p>
          <a:p>
            <a:pPr lvl="1"/>
            <a:r>
              <a:rPr lang="en-US" dirty="0" smtClean="0">
                <a:sym typeface="Wingdings"/>
              </a:rPr>
              <a:t>Geometry Calculation &amp; Integration (with IDF) into NeXus files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18230" y="163188"/>
            <a:ext cx="2455302" cy="12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684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94605" y="1642534"/>
            <a:ext cx="4454622" cy="835613"/>
          </a:xfrm>
        </p:spPr>
        <p:txBody>
          <a:bodyPr/>
          <a:lstStyle/>
          <a:p>
            <a:r>
              <a:rPr lang="en-US" dirty="0" smtClean="0"/>
              <a:t>Enabling Live Data Reduction in Mantid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36214" y="2658985"/>
            <a:ext cx="4904775" cy="3621504"/>
          </a:xfrm>
        </p:spPr>
        <p:txBody>
          <a:bodyPr/>
          <a:lstStyle/>
          <a:p>
            <a:pPr>
              <a:lnSpc>
                <a:spcPct val="50000"/>
              </a:lnSpc>
              <a:spcBef>
                <a:spcPts val="1400"/>
              </a:spcBef>
            </a:pPr>
            <a:r>
              <a:rPr lang="en-US" sz="1800" b="0" dirty="0"/>
              <a:t>Presented to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/>
              <a:t>SNS/ESS Workshop </a:t>
            </a:r>
            <a:r>
              <a:rPr lang="en-US" dirty="0" smtClean="0"/>
              <a:t>on Opportunities </a:t>
            </a:r>
            <a:r>
              <a:rPr lang="en-US" dirty="0"/>
              <a:t>for Accelerating Neutron Data Analysis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 smtClean="0"/>
              <a:t>Stuart Campbell</a:t>
            </a:r>
            <a:br>
              <a:rPr lang="en-US" dirty="0" smtClean="0"/>
            </a:br>
            <a:r>
              <a:rPr lang="en-US" b="0" dirty="0" smtClean="0"/>
              <a:t>Neutron Data Analysis &amp; Visualization</a:t>
            </a:r>
            <a:br>
              <a:rPr lang="en-US" b="0" dirty="0" smtClean="0"/>
            </a:br>
            <a:r>
              <a:rPr lang="en-US" b="0" dirty="0" smtClean="0"/>
              <a:t>Neutron Science Directorate</a:t>
            </a:r>
            <a:endParaRPr lang="en-US" b="0" dirty="0"/>
          </a:p>
          <a:p>
            <a:pPr>
              <a:spcBef>
                <a:spcPts val="0"/>
              </a:spcBef>
            </a:pPr>
            <a:endParaRPr lang="en-US" sz="2000" b="0" dirty="0"/>
          </a:p>
          <a:p>
            <a:pPr>
              <a:spcBef>
                <a:spcPts val="0"/>
              </a:spcBef>
            </a:pPr>
            <a:r>
              <a:rPr lang="en-US" sz="2000" b="0" dirty="0" smtClean="0"/>
              <a:t>June 28, 2012</a:t>
            </a:r>
            <a:endParaRPr lang="en-US" sz="2000" b="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75783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Why Bother 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30188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»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Monitoring experiment</a:t>
            </a:r>
          </a:p>
          <a:p>
            <a:pPr lvl="1"/>
            <a:r>
              <a:rPr lang="en-US" dirty="0" smtClean="0"/>
              <a:t>Raw data (e.g. monitor plots, alignment scans, etc…)</a:t>
            </a:r>
          </a:p>
          <a:p>
            <a:pPr lvl="1"/>
            <a:r>
              <a:rPr lang="en-US" dirty="0" smtClean="0"/>
              <a:t>Reduced data (e.g. S(</a:t>
            </a:r>
            <a:r>
              <a:rPr lang="en-US" dirty="0" err="1" smtClean="0"/>
              <a:t>Q,</a:t>
            </a:r>
            <a:r>
              <a:rPr lang="en-US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dirty="0" smtClean="0"/>
              <a:t>), etc…)</a:t>
            </a:r>
          </a:p>
          <a:p>
            <a:pPr marL="346075" lvl="1" indent="0">
              <a:buNone/>
            </a:pPr>
            <a:endParaRPr lang="en-US" dirty="0" smtClean="0"/>
          </a:p>
          <a:p>
            <a:r>
              <a:rPr lang="en-US" dirty="0" smtClean="0"/>
              <a:t>Experimental steering</a:t>
            </a:r>
          </a:p>
          <a:p>
            <a:pPr lvl="1"/>
            <a:r>
              <a:rPr lang="en-US" dirty="0" smtClean="0"/>
              <a:t>Provide user with more information to make better use of beam time</a:t>
            </a:r>
          </a:p>
          <a:p>
            <a:pPr lvl="1"/>
            <a:r>
              <a:rPr lang="en-US" dirty="0" smtClean="0"/>
              <a:t>Automatic feedback to Data Acquisition System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340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835613"/>
          </a:xfrm>
        </p:spPr>
        <p:txBody>
          <a:bodyPr/>
          <a:lstStyle/>
          <a:p>
            <a:r>
              <a:rPr lang="en-US" dirty="0" smtClean="0"/>
              <a:t>Even Without These Challenges, DAS Needs to be Upgraded</a:t>
            </a:r>
            <a:endParaRPr lang="en-US" dirty="0"/>
          </a:p>
        </p:txBody>
      </p:sp>
      <p:pic>
        <p:nvPicPr>
          <p:cNvPr id="3" name="Picture 5" descr="Front Doo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17345" y="4053850"/>
            <a:ext cx="1566941" cy="208764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4" name="Picture 2" descr="C:\Users\Mark\Documents\Work2010\Lund\SNS_DAS_Network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17203" y="2072822"/>
            <a:ext cx="5496668" cy="4189441"/>
          </a:xfrm>
          <a:prstGeom prst="rect">
            <a:avLst/>
          </a:prstGeom>
          <a:noFill/>
        </p:spPr>
      </p:pic>
      <p:pic>
        <p:nvPicPr>
          <p:cNvPr id="5" name="Picture 3" descr="C:\Users\Mark\Documents\Work2010\Lund\IMG_079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9634" y="2370663"/>
            <a:ext cx="1617489" cy="1213117"/>
          </a:xfrm>
          <a:prstGeom prst="rect">
            <a:avLst/>
          </a:prstGeom>
          <a:noFill/>
        </p:spPr>
      </p:pic>
      <p:sp>
        <p:nvSpPr>
          <p:cNvPr id="6" name="Oval 5"/>
          <p:cNvSpPr/>
          <p:nvPr/>
        </p:nvSpPr>
        <p:spPr>
          <a:xfrm>
            <a:off x="6151332" y="1779795"/>
            <a:ext cx="1480149" cy="130977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976723" y="2253776"/>
            <a:ext cx="846653" cy="10993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3505121" y="3798124"/>
            <a:ext cx="5345288" cy="131420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636255" y="3026992"/>
            <a:ext cx="846653" cy="644468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69728" y="3248281"/>
            <a:ext cx="846653" cy="644468"/>
          </a:xfrm>
          <a:prstGeom prst="ellipse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24687" y="1066770"/>
            <a:ext cx="81099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Parts of the SNS DAS </a:t>
            </a:r>
            <a:r>
              <a:rPr lang="en-US" i="1" dirty="0" smtClean="0"/>
              <a:t>have</a:t>
            </a:r>
            <a:r>
              <a:rPr lang="en-US" dirty="0" smtClean="0"/>
              <a:t> to be upgraded for obsolescence/maintainability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Many elements can be streamlined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New capabilities can be realized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557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Why Use Mantid?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230188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»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Standard framework for data reduction</a:t>
            </a:r>
          </a:p>
          <a:p>
            <a:r>
              <a:rPr lang="en-US" dirty="0" smtClean="0"/>
              <a:t>Event aware</a:t>
            </a:r>
          </a:p>
          <a:p>
            <a:r>
              <a:rPr lang="en-US" dirty="0" smtClean="0"/>
              <a:t>Provides visualisation tools </a:t>
            </a:r>
          </a:p>
          <a:p>
            <a:pPr lvl="1"/>
            <a:r>
              <a:rPr lang="en-US" dirty="0" smtClean="0"/>
              <a:t>(plots update automatically)</a:t>
            </a:r>
          </a:p>
          <a:p>
            <a:r>
              <a:rPr lang="en-US" dirty="0" smtClean="0"/>
              <a:t>Easy to customize and extend. </a:t>
            </a:r>
          </a:p>
        </p:txBody>
      </p:sp>
    </p:spTree>
    <p:extLst>
      <p:ext uri="{BB962C8B-B14F-4D97-AF65-F5344CB8AC3E}">
        <p14:creationId xmlns:p14="http://schemas.microsoft.com/office/powerpoint/2010/main" xmlns="" val="1092025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Data Flow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xmlns="" val="2235914285"/>
              </p:ext>
            </p:extLst>
          </p:nvPr>
        </p:nvGraphicFramePr>
        <p:xfrm>
          <a:off x="1120054" y="991672"/>
          <a:ext cx="6757267" cy="5001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xmlns="" val="300591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3737581" y="3782506"/>
            <a:ext cx="1593602" cy="19253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dirty="0" smtClean="0"/>
              <a:t>Post Processing</a:t>
            </a:r>
            <a:endParaRPr lang="en-US" sz="1400" dirty="0"/>
          </a:p>
        </p:txBody>
      </p:sp>
      <p:sp>
        <p:nvSpPr>
          <p:cNvPr id="4" name="Decision 3"/>
          <p:cNvSpPr/>
          <p:nvPr/>
        </p:nvSpPr>
        <p:spPr>
          <a:xfrm>
            <a:off x="6325005" y="2243752"/>
            <a:ext cx="1272393" cy="903105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Post Process </a:t>
            </a:r>
            <a:endParaRPr lang="en-US" sz="1050" dirty="0"/>
          </a:p>
        </p:txBody>
      </p:sp>
      <p:cxnSp>
        <p:nvCxnSpPr>
          <p:cNvPr id="5" name="Curved Connector 4"/>
          <p:cNvCxnSpPr/>
          <p:nvPr/>
        </p:nvCxnSpPr>
        <p:spPr>
          <a:xfrm>
            <a:off x="4018931" y="2478029"/>
            <a:ext cx="483964" cy="613996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Curved Connector 5"/>
          <p:cNvCxnSpPr/>
          <p:nvPr/>
        </p:nvCxnSpPr>
        <p:spPr>
          <a:xfrm flipV="1">
            <a:off x="4018931" y="2011032"/>
            <a:ext cx="483964" cy="466997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lternate Process 6"/>
          <p:cNvSpPr/>
          <p:nvPr/>
        </p:nvSpPr>
        <p:spPr>
          <a:xfrm>
            <a:off x="3992170" y="4899866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Python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92170" y="4234150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Algorithm</a:t>
            </a:r>
          </a:p>
        </p:txBody>
      </p:sp>
      <p:cxnSp>
        <p:nvCxnSpPr>
          <p:cNvPr id="9" name="Elbow Connector 8"/>
          <p:cNvCxnSpPr>
            <a:stCxn id="8" idx="1"/>
            <a:endCxn id="12" idx="4"/>
          </p:cNvCxnSpPr>
          <p:nvPr/>
        </p:nvCxnSpPr>
        <p:spPr>
          <a:xfrm rot="10800000" flipV="1">
            <a:off x="2112060" y="4540473"/>
            <a:ext cx="1880111" cy="348309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7" idx="1"/>
            <a:endCxn id="12" idx="4"/>
          </p:cNvCxnSpPr>
          <p:nvPr/>
        </p:nvCxnSpPr>
        <p:spPr>
          <a:xfrm rot="10800000">
            <a:off x="2112060" y="4888784"/>
            <a:ext cx="1880111" cy="317407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Magnetic Disk 10"/>
          <p:cNvSpPr/>
          <p:nvPr/>
        </p:nvSpPr>
        <p:spPr>
          <a:xfrm>
            <a:off x="7133255" y="4392094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Accumulation </a:t>
            </a:r>
            <a:r>
              <a:rPr lang="en-US" sz="1050" dirty="0" smtClean="0"/>
              <a:t>workspace</a:t>
            </a:r>
            <a:endParaRPr lang="en-US" sz="1050" dirty="0"/>
          </a:p>
        </p:txBody>
      </p:sp>
      <p:sp>
        <p:nvSpPr>
          <p:cNvPr id="12" name="Magnetic Disk 11"/>
          <p:cNvSpPr/>
          <p:nvPr/>
        </p:nvSpPr>
        <p:spPr>
          <a:xfrm>
            <a:off x="1205038" y="4413086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Output </a:t>
            </a:r>
            <a:r>
              <a:rPr lang="en-US" sz="1050" dirty="0" smtClean="0"/>
              <a:t>workspace</a:t>
            </a:r>
            <a:endParaRPr lang="en-US" sz="1050" dirty="0"/>
          </a:p>
        </p:txBody>
      </p:sp>
      <p:cxnSp>
        <p:nvCxnSpPr>
          <p:cNvPr id="13" name="Elbow Connector 12"/>
          <p:cNvCxnSpPr>
            <a:stCxn id="11" idx="2"/>
            <a:endCxn id="8" idx="3"/>
          </p:cNvCxnSpPr>
          <p:nvPr/>
        </p:nvCxnSpPr>
        <p:spPr>
          <a:xfrm rot="10800000">
            <a:off x="5076595" y="4540475"/>
            <a:ext cx="2056660" cy="327317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1" idx="2"/>
            <a:endCxn id="7" idx="3"/>
          </p:cNvCxnSpPr>
          <p:nvPr/>
        </p:nvCxnSpPr>
        <p:spPr>
          <a:xfrm rot="10800000" flipV="1">
            <a:off x="5076595" y="4867790"/>
            <a:ext cx="2056660" cy="338399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Alternate Process 14"/>
          <p:cNvSpPr/>
          <p:nvPr/>
        </p:nvSpPr>
        <p:spPr>
          <a:xfrm>
            <a:off x="1858561" y="2364535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Load Live Data</a:t>
            </a:r>
          </a:p>
        </p:txBody>
      </p:sp>
      <p:sp>
        <p:nvSpPr>
          <p:cNvPr id="16" name="Magnetic Disk 15"/>
          <p:cNvSpPr/>
          <p:nvPr/>
        </p:nvSpPr>
        <p:spPr>
          <a:xfrm>
            <a:off x="446705" y="1835411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Event Buffer</a:t>
            </a:r>
            <a:endParaRPr lang="en-US" sz="1050" dirty="0"/>
          </a:p>
        </p:txBody>
      </p:sp>
      <p:sp>
        <p:nvSpPr>
          <p:cNvPr id="17" name="Alternate Process 16"/>
          <p:cNvSpPr/>
          <p:nvPr/>
        </p:nvSpPr>
        <p:spPr>
          <a:xfrm>
            <a:off x="363758" y="763812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Listener</a:t>
            </a:r>
          </a:p>
        </p:txBody>
      </p:sp>
      <p:cxnSp>
        <p:nvCxnSpPr>
          <p:cNvPr id="18" name="Elbow Connector 17"/>
          <p:cNvCxnSpPr>
            <a:stCxn id="17" idx="2"/>
            <a:endCxn id="16" idx="1"/>
          </p:cNvCxnSpPr>
          <p:nvPr/>
        </p:nvCxnSpPr>
        <p:spPr>
          <a:xfrm rot="5400000">
            <a:off x="673619" y="1603058"/>
            <a:ext cx="458951" cy="5755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6" idx="4"/>
            <a:endCxn id="15" idx="1"/>
          </p:cNvCxnSpPr>
          <p:nvPr/>
        </p:nvCxnSpPr>
        <p:spPr>
          <a:xfrm>
            <a:off x="1353726" y="2311108"/>
            <a:ext cx="504835" cy="359751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3744435" y="1600351"/>
            <a:ext cx="1593602" cy="19253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 anchorCtr="1"/>
          <a:lstStyle/>
          <a:p>
            <a:pPr algn="ctr"/>
            <a:r>
              <a:rPr lang="en-US" sz="1400" dirty="0" smtClean="0"/>
              <a:t>Processing</a:t>
            </a:r>
            <a:endParaRPr lang="en-US" sz="1400" dirty="0"/>
          </a:p>
        </p:txBody>
      </p:sp>
      <p:sp>
        <p:nvSpPr>
          <p:cNvPr id="21" name="Alternate Process 20"/>
          <p:cNvSpPr/>
          <p:nvPr/>
        </p:nvSpPr>
        <p:spPr>
          <a:xfrm>
            <a:off x="3999024" y="2717711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Python</a:t>
            </a:r>
          </a:p>
        </p:txBody>
      </p:sp>
      <p:sp>
        <p:nvSpPr>
          <p:cNvPr id="22" name="Alternate Process 21"/>
          <p:cNvSpPr/>
          <p:nvPr/>
        </p:nvSpPr>
        <p:spPr>
          <a:xfrm>
            <a:off x="3999024" y="2051995"/>
            <a:ext cx="1084425" cy="612648"/>
          </a:xfrm>
          <a:prstGeom prst="flowChartAlternateProcess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anchor="ctr" anchorCtr="1"/>
          <a:lstStyle/>
          <a:p>
            <a:pPr algn="ctr"/>
            <a:r>
              <a:rPr lang="en-US" sz="1050" dirty="0" smtClean="0"/>
              <a:t>Algorithm</a:t>
            </a:r>
          </a:p>
        </p:txBody>
      </p:sp>
      <p:cxnSp>
        <p:nvCxnSpPr>
          <p:cNvPr id="23" name="Elbow Connector 22"/>
          <p:cNvCxnSpPr>
            <a:stCxn id="15" idx="3"/>
            <a:endCxn id="22" idx="1"/>
          </p:cNvCxnSpPr>
          <p:nvPr/>
        </p:nvCxnSpPr>
        <p:spPr>
          <a:xfrm flipV="1">
            <a:off x="2942986" y="2358319"/>
            <a:ext cx="1056038" cy="312540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5" idx="3"/>
            <a:endCxn id="21" idx="1"/>
          </p:cNvCxnSpPr>
          <p:nvPr/>
        </p:nvCxnSpPr>
        <p:spPr>
          <a:xfrm>
            <a:off x="2942986" y="2670859"/>
            <a:ext cx="1056038" cy="353176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Magnetic Disk 24"/>
          <p:cNvSpPr/>
          <p:nvPr/>
        </p:nvSpPr>
        <p:spPr>
          <a:xfrm>
            <a:off x="7515513" y="984233"/>
            <a:ext cx="907021" cy="951393"/>
          </a:xfrm>
          <a:prstGeom prst="flowChartMagneticDisk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Output </a:t>
            </a:r>
            <a:r>
              <a:rPr lang="en-US" sz="1050" dirty="0" smtClean="0"/>
              <a:t>workspace</a:t>
            </a:r>
            <a:endParaRPr lang="en-US" sz="1050" dirty="0"/>
          </a:p>
        </p:txBody>
      </p:sp>
      <p:cxnSp>
        <p:nvCxnSpPr>
          <p:cNvPr id="26" name="Elbow Connector 25"/>
          <p:cNvCxnSpPr>
            <a:stCxn id="22" idx="3"/>
            <a:endCxn id="4" idx="1"/>
          </p:cNvCxnSpPr>
          <p:nvPr/>
        </p:nvCxnSpPr>
        <p:spPr>
          <a:xfrm>
            <a:off x="5083449" y="2358319"/>
            <a:ext cx="1241556" cy="336986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1" idx="3"/>
            <a:endCxn id="4" idx="1"/>
          </p:cNvCxnSpPr>
          <p:nvPr/>
        </p:nvCxnSpPr>
        <p:spPr>
          <a:xfrm flipV="1">
            <a:off x="5083449" y="2695305"/>
            <a:ext cx="1241556" cy="328730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4" idx="3"/>
            <a:endCxn id="25" idx="3"/>
          </p:cNvCxnSpPr>
          <p:nvPr/>
        </p:nvCxnSpPr>
        <p:spPr>
          <a:xfrm flipV="1">
            <a:off x="7597398" y="1935626"/>
            <a:ext cx="371626" cy="759679"/>
          </a:xfrm>
          <a:prstGeom prst="bent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4" idx="2"/>
            <a:endCxn id="11" idx="1"/>
          </p:cNvCxnSpPr>
          <p:nvPr/>
        </p:nvCxnSpPr>
        <p:spPr>
          <a:xfrm rot="16200000" flipH="1">
            <a:off x="6651366" y="3456693"/>
            <a:ext cx="1245237" cy="625564"/>
          </a:xfrm>
          <a:prstGeom prst="bent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6965743" y="3115877"/>
            <a:ext cx="800753" cy="252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YES</a:t>
            </a:r>
            <a:endParaRPr lang="en-US" sz="1050" dirty="0"/>
          </a:p>
        </p:txBody>
      </p:sp>
      <p:sp>
        <p:nvSpPr>
          <p:cNvPr id="31" name="TextBox 30"/>
          <p:cNvSpPr txBox="1"/>
          <p:nvPr/>
        </p:nvSpPr>
        <p:spPr>
          <a:xfrm>
            <a:off x="7530820" y="2425548"/>
            <a:ext cx="4444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smtClean="0"/>
              <a:t>NO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xmlns="" val="525426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Live Listener Plugins</a:t>
            </a:r>
            <a:endParaRPr lang="en-US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30188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•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–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Char char="»"/>
              <a:defRPr sz="22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SNS – event Listener for SMS </a:t>
            </a:r>
          </a:p>
          <a:p>
            <a:pPr lvl="1"/>
            <a:r>
              <a:rPr lang="en-US" dirty="0" smtClean="0"/>
              <a:t>Choose starting point (</a:t>
            </a:r>
            <a:r>
              <a:rPr lang="en-US" dirty="0"/>
              <a:t>n</a:t>
            </a:r>
            <a:r>
              <a:rPr lang="en-US" dirty="0" smtClean="0"/>
              <a:t>ow, start of current run or a specified time)</a:t>
            </a:r>
          </a:p>
          <a:p>
            <a:r>
              <a:rPr lang="en-US" dirty="0" smtClean="0"/>
              <a:t>ISIS Histogram Listener </a:t>
            </a:r>
          </a:p>
          <a:p>
            <a:r>
              <a:rPr lang="en-US" dirty="0" smtClean="0"/>
              <a:t>ISIS Event Listener (to be developed)</a:t>
            </a:r>
          </a:p>
          <a:p>
            <a:r>
              <a:rPr lang="en-US" dirty="0" smtClean="0"/>
              <a:t>Dummy Listeners for testing/development</a:t>
            </a:r>
          </a:p>
          <a:p>
            <a:pPr lvl="1"/>
            <a:r>
              <a:rPr lang="en-US" dirty="0" smtClean="0"/>
              <a:t>Random Events</a:t>
            </a:r>
          </a:p>
          <a:p>
            <a:pPr lvl="1"/>
            <a:r>
              <a:rPr lang="en-US" dirty="0" smtClean="0"/>
              <a:t>Replay historic data (neutron event files)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355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2-06-20 at 1.54.56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1374" y="141569"/>
            <a:ext cx="8781252" cy="657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8891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43" y="327891"/>
            <a:ext cx="8229600" cy="469359"/>
          </a:xfrm>
        </p:spPr>
        <p:txBody>
          <a:bodyPr/>
          <a:lstStyle/>
          <a:p>
            <a:r>
              <a:rPr lang="en-US" dirty="0" smtClean="0"/>
              <a:t>Demo – BASIS S(</a:t>
            </a:r>
            <a:r>
              <a:rPr lang="en-US" dirty="0" err="1" smtClean="0"/>
              <a:t>Q</a:t>
            </a:r>
            <a:r>
              <a:rPr lang="en-US" b="1" dirty="0" err="1" smtClean="0"/>
              <a:t>,</a:t>
            </a:r>
            <a:r>
              <a:rPr lang="en-US" b="1" dirty="0" err="1" smtClean="0">
                <a:latin typeface="Lucida Grande"/>
                <a:ea typeface="Lucida Grande"/>
                <a:cs typeface="Lucida Grande"/>
              </a:rPr>
              <a:t>ω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361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RS_BASIS_LiveReduction.mo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84059" y="0"/>
            <a:ext cx="87693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919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Parallel Data Reduction</a:t>
            </a:r>
            <a:endParaRPr lang="en-US" dirty="0"/>
          </a:p>
        </p:txBody>
      </p:sp>
      <p:sp>
        <p:nvSpPr>
          <p:cNvPr id="6" name="Subtitle 3"/>
          <p:cNvSpPr txBox="1">
            <a:spLocks/>
          </p:cNvSpPr>
          <p:nvPr/>
        </p:nvSpPr>
        <p:spPr bwMode="auto">
          <a:xfrm>
            <a:off x="236214" y="2658985"/>
            <a:ext cx="5351786" cy="3289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None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None/>
              <a:defRPr sz="2200" b="1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None/>
              <a:defRPr sz="2200" b="1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None/>
              <a:defRPr sz="2200" b="1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Font typeface="Arial" charset="0"/>
              <a:buNone/>
              <a:defRPr sz="2200" b="1" kern="1200">
                <a:solidFill>
                  <a:schemeClr val="tx1">
                    <a:tint val="75000"/>
                  </a:schemeClr>
                </a:solidFill>
                <a:latin typeface="Arial Narrow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50000"/>
              </a:lnSpc>
              <a:spcBef>
                <a:spcPts val="1400"/>
              </a:spcBef>
            </a:pPr>
            <a:r>
              <a:rPr lang="en-US" sz="1800" b="0" dirty="0" smtClean="0"/>
              <a:t>Presented to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 smtClean="0"/>
              <a:t>SNS/ESS Workshop on Opportunities for Accelerating Neutron Data Analysis </a:t>
            </a:r>
          </a:p>
          <a:p>
            <a:pPr>
              <a:lnSpc>
                <a:spcPct val="90000"/>
              </a:lnSpc>
              <a:spcBef>
                <a:spcPts val="1400"/>
              </a:spcBef>
            </a:pPr>
            <a:r>
              <a:rPr lang="en-US" dirty="0" smtClean="0"/>
              <a:t>Ross Miller</a:t>
            </a:r>
            <a:br>
              <a:rPr lang="en-US" dirty="0" smtClean="0"/>
            </a:br>
            <a:r>
              <a:rPr lang="en-US" b="0" dirty="0" smtClean="0"/>
              <a:t>National </a:t>
            </a:r>
            <a:r>
              <a:rPr lang="en-US" b="0" dirty="0"/>
              <a:t>Center for Computational Science</a:t>
            </a:r>
          </a:p>
          <a:p>
            <a:pPr>
              <a:spcBef>
                <a:spcPts val="0"/>
              </a:spcBef>
            </a:pPr>
            <a:endParaRPr lang="en-US" sz="2000" b="0" dirty="0" smtClean="0"/>
          </a:p>
          <a:p>
            <a:pPr>
              <a:spcBef>
                <a:spcPts val="0"/>
              </a:spcBef>
            </a:pPr>
            <a:r>
              <a:rPr lang="en-US" sz="2000" b="0" dirty="0" smtClean="0"/>
              <a:t>June 28, 2012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5369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Situation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14400"/>
            <a:ext cx="8229600" cy="5254681"/>
          </a:xfrm>
        </p:spPr>
        <p:txBody>
          <a:bodyPr>
            <a:normAutofit/>
          </a:bodyPr>
          <a:lstStyle/>
          <a:p>
            <a:r>
              <a:rPr lang="en-US" dirty="0" smtClean="0"/>
              <a:t>Large datasets take too long to reduce</a:t>
            </a:r>
          </a:p>
          <a:p>
            <a:r>
              <a:rPr lang="en-US" dirty="0" smtClean="0"/>
              <a:t>Some datasets are too large to fit in most computers’ memory</a:t>
            </a:r>
          </a:p>
          <a:p>
            <a:r>
              <a:rPr lang="en-US" dirty="0" smtClean="0"/>
              <a:t>Imperfect solution: Have specific analysis machines with fast CPU’s and lots of RAM.</a:t>
            </a:r>
          </a:p>
          <a:p>
            <a:pPr lvl="1"/>
            <a:r>
              <a:rPr lang="en-US" dirty="0" smtClean="0"/>
              <a:t>Having to log in to a specific machine is annoying</a:t>
            </a:r>
          </a:p>
          <a:p>
            <a:pPr lvl="1"/>
            <a:r>
              <a:rPr lang="en-US" dirty="0" smtClean="0"/>
              <a:t>No scheduling:  two users can log in simultaneously</a:t>
            </a:r>
          </a:p>
          <a:p>
            <a:pPr lvl="1"/>
            <a:r>
              <a:rPr lang="en-US" dirty="0" smtClean="0"/>
              <a:t>Reduction is still slow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84505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14400"/>
            <a:ext cx="8229600" cy="5197980"/>
          </a:xfrm>
        </p:spPr>
        <p:txBody>
          <a:bodyPr>
            <a:normAutofit/>
          </a:bodyPr>
          <a:lstStyle/>
          <a:p>
            <a:r>
              <a:rPr lang="en-US" dirty="0" smtClean="0"/>
              <a:t>Most reduction tasks are easily parallelizable</a:t>
            </a:r>
          </a:p>
          <a:p>
            <a:r>
              <a:rPr lang="en-US" dirty="0" smtClean="0"/>
              <a:t>Much more available RAM and CPU power (obvious)</a:t>
            </a:r>
          </a:p>
          <a:p>
            <a:r>
              <a:rPr lang="en-US" dirty="0" smtClean="0"/>
              <a:t>Parallel computer can mount the high speed </a:t>
            </a:r>
            <a:r>
              <a:rPr lang="en-US" dirty="0" err="1" smtClean="0"/>
              <a:t>filesystem</a:t>
            </a:r>
            <a:r>
              <a:rPr lang="en-US" dirty="0" smtClean="0"/>
              <a:t> directly</a:t>
            </a:r>
          </a:p>
          <a:p>
            <a:r>
              <a:rPr lang="en-US" dirty="0" smtClean="0"/>
              <a:t>Only the reduced data needs to be transferred back to the analysis computer</a:t>
            </a:r>
          </a:p>
          <a:p>
            <a:r>
              <a:rPr lang="en-US" dirty="0" smtClean="0"/>
              <a:t>Scientists can work from their laptops or remote sites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5139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63" y="108432"/>
            <a:ext cx="8519686" cy="469359"/>
          </a:xfrm>
        </p:spPr>
        <p:txBody>
          <a:bodyPr/>
          <a:lstStyle/>
          <a:p>
            <a:r>
              <a:rPr lang="en-US" dirty="0" smtClean="0"/>
              <a:t>What Mechanisms are Needed?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044401" y="3075363"/>
            <a:ext cx="5853944" cy="3310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jaguar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841" y="4579501"/>
            <a:ext cx="2607839" cy="173940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7418" y="680720"/>
            <a:ext cx="8638304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Ability to stream neutron data to any number of downstream consumers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Live reduction of neutron data as it is being generated – Instant feedback to </a:t>
            </a:r>
          </a:p>
          <a:p>
            <a:r>
              <a:rPr lang="en-US" dirty="0" smtClean="0"/>
              <a:t>  scientists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Translation of neutron data to NeXus files as it is being generated - NeXus files</a:t>
            </a:r>
          </a:p>
          <a:p>
            <a:r>
              <a:rPr lang="en-US" dirty="0" smtClean="0"/>
              <a:t>   the instant the experiment is complete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NeXus files created and stored in a high-performance parallel file system</a:t>
            </a:r>
          </a:p>
          <a:p>
            <a:r>
              <a:rPr lang="en-US" dirty="0"/>
              <a:t> </a:t>
            </a:r>
            <a:r>
              <a:rPr lang="en-US" dirty="0" smtClean="0"/>
              <a:t> co-located with a high-performance compute cluster for timely post-analysis 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Parallel reduction and </a:t>
            </a:r>
          </a:p>
          <a:p>
            <a:r>
              <a:rPr lang="en-US" dirty="0"/>
              <a:t> </a:t>
            </a:r>
            <a:r>
              <a:rPr lang="en-US" dirty="0" smtClean="0"/>
              <a:t> analysis operators </a:t>
            </a:r>
          </a:p>
          <a:p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167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14400"/>
            <a:ext cx="8229600" cy="2351584"/>
          </a:xfrm>
        </p:spPr>
        <p:txBody>
          <a:bodyPr>
            <a:normAutofit/>
          </a:bodyPr>
          <a:lstStyle/>
          <a:p>
            <a:r>
              <a:rPr lang="en-US" dirty="0" smtClean="0"/>
              <a:t>Cluster uses MOAB for scheduling</a:t>
            </a:r>
          </a:p>
          <a:p>
            <a:pPr lvl="1"/>
            <a:r>
              <a:rPr lang="en-US" dirty="0" smtClean="0"/>
              <a:t>MOAB Web Services enables remote computers to submit jobs</a:t>
            </a:r>
          </a:p>
          <a:p>
            <a:r>
              <a:rPr lang="en-US" dirty="0" err="1" smtClean="0"/>
              <a:t>Config</a:t>
            </a:r>
            <a:r>
              <a:rPr lang="en-US" dirty="0" smtClean="0"/>
              <a:t> file on the cluster describes jobs that can be run (and parameters they need)</a:t>
            </a:r>
          </a:p>
          <a:p>
            <a:pPr lvl="1"/>
            <a:r>
              <a:rPr lang="en-US" dirty="0" err="1" smtClean="0"/>
              <a:t>MantidPlot</a:t>
            </a:r>
            <a:r>
              <a:rPr lang="en-US" dirty="0" smtClean="0"/>
              <a:t> fetches this </a:t>
            </a:r>
            <a:r>
              <a:rPr lang="en-US" dirty="0" err="1" smtClean="0"/>
              <a:t>config</a:t>
            </a:r>
            <a:r>
              <a:rPr lang="en-US" dirty="0" smtClean="0"/>
              <a:t> file on startup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4" name="Picture 3" descr="RemoteTaskWind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43026" y="3061860"/>
            <a:ext cx="3464681" cy="3022809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111124" y="3061860"/>
            <a:ext cx="5331901" cy="3662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MantidPlot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GUI supports multiple clusters</a:t>
            </a:r>
          </a:p>
          <a:p>
            <a:pPr marL="625475" marR="0" lvl="1" indent="-2794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SzTx/>
              <a:buFont typeface="Arial" charset="0"/>
              <a:buChar char="–"/>
              <a:tabLst/>
              <a:defRPr/>
            </a:pP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Connection details stored in the user’s </a:t>
            </a:r>
            <a:r>
              <a:rPr kumimoji="0" lang="en-US" sz="22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prefs</a:t>
            </a:r>
            <a:r>
              <a:rPr kumimoji="0" 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file</a:t>
            </a:r>
          </a:p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User selects job from </a:t>
            </a: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MantidPlot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GUI</a:t>
            </a:r>
          </a:p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MantidPlot</a:t>
            </a: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itchFamily="34" charset="0"/>
                <a:ea typeface="+mn-ea"/>
                <a:cs typeface="+mn-cs"/>
              </a:rPr>
              <a:t> sends request to schedule the job.  Periodically polls to get the job status. </a:t>
            </a:r>
          </a:p>
          <a:p>
            <a:pPr marL="230188" marR="0" lvl="0" indent="-230188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>
                <a:srgbClr val="006C3A"/>
              </a:buClr>
              <a:buSzTx/>
              <a:buFont typeface="Arial" charset="0"/>
              <a:buChar char="•"/>
              <a:tabLst/>
              <a:defRPr/>
            </a:pP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Narrow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1234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14400"/>
            <a:ext cx="8229600" cy="5322723"/>
          </a:xfrm>
        </p:spPr>
        <p:txBody>
          <a:bodyPr>
            <a:normAutofit/>
          </a:bodyPr>
          <a:lstStyle/>
          <a:p>
            <a:r>
              <a:rPr lang="en-US" dirty="0" smtClean="0"/>
              <a:t>Makes use of MOAB web services (new feature in 7.0)</a:t>
            </a:r>
          </a:p>
          <a:p>
            <a:r>
              <a:rPr lang="en-US" dirty="0" smtClean="0"/>
              <a:t>MWS only knows about admin account</a:t>
            </a:r>
          </a:p>
          <a:p>
            <a:pPr lvl="1"/>
            <a:r>
              <a:rPr lang="en-US" dirty="0" smtClean="0"/>
              <a:t>Uses HTTP Basic Auth, so HTTPS is pretty much a requirement</a:t>
            </a:r>
          </a:p>
          <a:p>
            <a:r>
              <a:rPr lang="en-US" dirty="0" smtClean="0"/>
              <a:t>User Authentication/Authorization is handled externally</a:t>
            </a:r>
          </a:p>
          <a:p>
            <a:pPr lvl="1"/>
            <a:r>
              <a:rPr lang="en-US" dirty="0" smtClean="0"/>
              <a:t>Custom (but fairly simple) PHP scripts call out to LDAP server.   If permission in granted, the PHP scripts pass the job request on to MWS</a:t>
            </a:r>
          </a:p>
          <a:p>
            <a:r>
              <a:rPr lang="en-US" dirty="0" smtClean="0"/>
              <a:t>Requests are HTTPS POST or GET</a:t>
            </a:r>
          </a:p>
          <a:p>
            <a:r>
              <a:rPr lang="en-US" dirty="0" smtClean="0"/>
              <a:t>Data is encoded as JSON objects</a:t>
            </a:r>
          </a:p>
          <a:p>
            <a:pPr lvl="1"/>
            <a:r>
              <a:rPr lang="en-US" dirty="0" smtClean="0"/>
              <a:t>Data representation is custom to MWS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35010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 Performance Numbers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/>
          </p:cNvGraphicFramePr>
          <p:nvPr/>
        </p:nvGraphicFramePr>
        <p:xfrm>
          <a:off x="91017" y="805155"/>
          <a:ext cx="8961966" cy="4377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62868" y="5329905"/>
            <a:ext cx="8368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 Narrow"/>
                <a:cs typeface="Arial Narrow"/>
              </a:rPr>
              <a:t>Note that none of these curves show times for single core.  These datasets were actually too big for the memory of a single node.</a:t>
            </a:r>
            <a:endParaRPr lang="en-US" dirty="0"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25796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14400"/>
            <a:ext cx="8229600" cy="5232001"/>
          </a:xfrm>
        </p:spPr>
        <p:txBody>
          <a:bodyPr>
            <a:normAutofit/>
          </a:bodyPr>
          <a:lstStyle/>
          <a:p>
            <a:r>
              <a:rPr lang="en-US" dirty="0" smtClean="0"/>
              <a:t>Need to be able to download results back to </a:t>
            </a:r>
            <a:r>
              <a:rPr lang="en-US" dirty="0" err="1" smtClean="0"/>
              <a:t>MantidPlot</a:t>
            </a:r>
            <a:r>
              <a:rPr lang="en-US" dirty="0" smtClean="0"/>
              <a:t> automatically (or at least with a simple button click)</a:t>
            </a:r>
          </a:p>
          <a:p>
            <a:pPr lvl="1"/>
            <a:r>
              <a:rPr lang="en-US" dirty="0" smtClean="0"/>
              <a:t>Right now, have to manually transfer the results via </a:t>
            </a:r>
            <a:r>
              <a:rPr lang="en-US" dirty="0" err="1" smtClean="0"/>
              <a:t>scp</a:t>
            </a:r>
            <a:r>
              <a:rPr lang="en-US" dirty="0" smtClean="0"/>
              <a:t> or similar</a:t>
            </a:r>
          </a:p>
          <a:p>
            <a:pPr lvl="1"/>
            <a:r>
              <a:rPr lang="en-US" dirty="0" smtClean="0"/>
              <a:t>High priority.  Not really usable until this feature is implemented</a:t>
            </a:r>
          </a:p>
          <a:p>
            <a:r>
              <a:rPr lang="en-US" dirty="0" smtClean="0"/>
              <a:t>Want to be able to submit python scripts for running on the cluster</a:t>
            </a:r>
          </a:p>
          <a:p>
            <a:pPr lvl="1"/>
            <a:r>
              <a:rPr lang="en-US" dirty="0" smtClean="0"/>
              <a:t>Will probably use a different GUI – something with a text editor window, but will use the same infrastructure (MWS, LDAP, PHP, etc…)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0822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smtClean="0"/>
              <a:t>Acknowledgments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125" y="914400"/>
            <a:ext cx="8229600" cy="2385268"/>
          </a:xfrm>
        </p:spPr>
        <p:txBody>
          <a:bodyPr/>
          <a:lstStyle/>
          <a:p>
            <a:r>
              <a:rPr lang="en-US" dirty="0" smtClean="0"/>
              <a:t>Streaming data acquisition, translation, and reduction capabilities have been funded by </a:t>
            </a:r>
            <a:r>
              <a:rPr lang="en-US" dirty="0"/>
              <a:t>DOE Laboratory Directed Research and Development (LDRD</a:t>
            </a:r>
            <a:r>
              <a:rPr lang="en-US" dirty="0" smtClean="0"/>
              <a:t>) Director’s R&amp;D Fund project D12-037</a:t>
            </a:r>
          </a:p>
          <a:p>
            <a:r>
              <a:rPr lang="en-US" dirty="0" smtClean="0"/>
              <a:t>Parallel data analysis capabilities have been funded by DOE Office </a:t>
            </a:r>
            <a:r>
              <a:rPr lang="en-US" dirty="0"/>
              <a:t>of Basic Energy Sciences</a:t>
            </a:r>
          </a:p>
        </p:txBody>
      </p:sp>
    </p:spTree>
    <p:extLst>
      <p:ext uri="{BB962C8B-B14F-4D97-AF65-F5344CB8AC3E}">
        <p14:creationId xmlns:p14="http://schemas.microsoft.com/office/powerpoint/2010/main" xmlns="" val="61143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Screen Shots</a:t>
            </a:r>
            <a:endParaRPr lang="en-US" dirty="0"/>
          </a:p>
        </p:txBody>
      </p:sp>
      <p:pic>
        <p:nvPicPr>
          <p:cNvPr id="4" name="Content Placeholder 3" descr="snapshot1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-3832" r="-3832"/>
          <a:stretch>
            <a:fillRect/>
          </a:stretch>
        </p:blipFill>
        <p:spPr>
          <a:xfrm>
            <a:off x="457200" y="1600201"/>
            <a:ext cx="3500333" cy="1925048"/>
          </a:xfrm>
        </p:spPr>
      </p:pic>
      <p:grpSp>
        <p:nvGrpSpPr>
          <p:cNvPr id="6" name="Group 5"/>
          <p:cNvGrpSpPr/>
          <p:nvPr/>
        </p:nvGrpSpPr>
        <p:grpSpPr>
          <a:xfrm>
            <a:off x="3886200" y="2057400"/>
            <a:ext cx="4755754" cy="3915489"/>
            <a:chOff x="3886200" y="2057400"/>
            <a:chExt cx="4755754" cy="3915489"/>
          </a:xfrm>
        </p:grpSpPr>
        <p:sp>
          <p:nvSpPr>
            <p:cNvPr id="7" name="Rounded Rectangle 6"/>
            <p:cNvSpPr/>
            <p:nvPr/>
          </p:nvSpPr>
          <p:spPr>
            <a:xfrm>
              <a:off x="3886200" y="3657600"/>
              <a:ext cx="1856232" cy="713232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 anchorCtr="1"/>
            <a:lstStyle/>
            <a:p>
              <a:r>
                <a:rPr lang="en-US" dirty="0" err="1" smtClean="0"/>
                <a:t>MantidPlot</a:t>
              </a:r>
              <a:endParaRPr lang="en-US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781800" y="2057400"/>
              <a:ext cx="1856232" cy="713232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/>
              <a:r>
                <a:rPr lang="en-US" dirty="0" smtClean="0"/>
                <a:t>LDAP Server</a:t>
              </a:r>
              <a:endParaRPr lang="en-US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81800" y="5257800"/>
              <a:ext cx="1860154" cy="71508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r>
                <a:rPr lang="en-US" dirty="0" smtClean="0"/>
                <a:t>         MWS</a:t>
              </a:r>
            </a:p>
            <a:p>
              <a:r>
                <a:rPr lang="en-US" dirty="0" smtClean="0"/>
                <a:t>(Apache Tomcat)</a:t>
              </a:r>
              <a:endParaRPr lang="en-US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6781800" y="3657600"/>
              <a:ext cx="1856232" cy="715089"/>
            </a:xfrm>
            <a:prstGeom prst="roundRect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 anchorCtr="1">
              <a:noAutofit/>
            </a:bodyPr>
            <a:lstStyle/>
            <a:p>
              <a:r>
                <a:rPr lang="en-US" dirty="0" smtClean="0"/>
                <a:t>     PHP Code</a:t>
              </a:r>
            </a:p>
            <a:p>
              <a:r>
                <a:rPr lang="en-US" dirty="0" smtClean="0"/>
                <a:t>(Apache </a:t>
              </a:r>
              <a:r>
                <a:rPr lang="en-US" dirty="0" err="1" smtClean="0"/>
                <a:t>httpd</a:t>
              </a:r>
              <a:r>
                <a:rPr lang="en-US" dirty="0" smtClean="0"/>
                <a:t>)</a:t>
              </a:r>
              <a:endParaRPr lang="en-US" dirty="0"/>
            </a:p>
          </p:txBody>
        </p:sp>
        <p:sp>
          <p:nvSpPr>
            <p:cNvPr id="11" name="Left-Right Arrow 10"/>
            <p:cNvSpPr/>
            <p:nvPr/>
          </p:nvSpPr>
          <p:spPr>
            <a:xfrm>
              <a:off x="5765826" y="3728999"/>
              <a:ext cx="1015974" cy="548640"/>
            </a:xfrm>
            <a:prstGeom prst="leftRight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Up-Down Arrow 11"/>
            <p:cNvSpPr/>
            <p:nvPr/>
          </p:nvSpPr>
          <p:spPr>
            <a:xfrm>
              <a:off x="7431024" y="2819400"/>
              <a:ext cx="548640" cy="822960"/>
            </a:xfrm>
            <a:prstGeom prst="upDown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Up-Down Arrow 12"/>
            <p:cNvSpPr/>
            <p:nvPr/>
          </p:nvSpPr>
          <p:spPr>
            <a:xfrm>
              <a:off x="7431024" y="4419600"/>
              <a:ext cx="548640" cy="822960"/>
            </a:xfrm>
            <a:prstGeom prst="upDownArrow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xmlns="" val="152361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shot1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7870" y="1600200"/>
            <a:ext cx="7245658" cy="495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507681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napshot1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301723"/>
            <a:ext cx="9144000" cy="62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50877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napshot1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01723"/>
            <a:ext cx="9144000" cy="6254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025150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4" y="177800"/>
            <a:ext cx="8679727" cy="469359"/>
          </a:xfrm>
        </p:spPr>
        <p:txBody>
          <a:bodyPr/>
          <a:lstStyle/>
          <a:p>
            <a:r>
              <a:rPr lang="en-US" dirty="0" smtClean="0"/>
              <a:t>What Components Are Required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1676" y="3755870"/>
            <a:ext cx="8892324" cy="255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 publish/subscribe system in which neutron data can be aggregated and</a:t>
            </a:r>
          </a:p>
          <a:p>
            <a:r>
              <a:rPr lang="en-US" dirty="0"/>
              <a:t> </a:t>
            </a:r>
            <a:r>
              <a:rPr lang="en-US" dirty="0" smtClean="0"/>
              <a:t> rebroadcast in real time in a common network format to multiple downstream </a:t>
            </a:r>
          </a:p>
          <a:p>
            <a:r>
              <a:rPr lang="en-US" dirty="0" smtClean="0"/>
              <a:t>  consumers – </a:t>
            </a:r>
            <a:r>
              <a:rPr lang="en-US" b="1" i="1" dirty="0" smtClean="0"/>
              <a:t>Stream Management Service (SMS)</a:t>
            </a:r>
            <a:endParaRPr lang="en-US" sz="800" b="1" i="1" dirty="0" smtClean="0"/>
          </a:p>
          <a:p>
            <a:pPr>
              <a:buFont typeface="Arial" pitchFamily="34" charset="0"/>
              <a:buChar char="•"/>
            </a:pPr>
            <a:endParaRPr lang="en-US" sz="800" b="1" i="1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 data translation system that can organize raw data received from the SMS into the   </a:t>
            </a:r>
          </a:p>
          <a:p>
            <a:r>
              <a:rPr lang="en-US" dirty="0"/>
              <a:t> </a:t>
            </a:r>
            <a:r>
              <a:rPr lang="en-US" dirty="0" smtClean="0"/>
              <a:t> NeXus data format – </a:t>
            </a:r>
            <a:r>
              <a:rPr lang="en-US" b="1" i="1" dirty="0" smtClean="0"/>
              <a:t>Streaming Translation Service (STS)</a:t>
            </a:r>
          </a:p>
          <a:p>
            <a:r>
              <a:rPr lang="en-US" dirty="0" smtClean="0"/>
              <a:t>  </a:t>
            </a:r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 </a:t>
            </a:r>
            <a:r>
              <a:rPr lang="en-US" dirty="0"/>
              <a:t>data reduction system that </a:t>
            </a:r>
            <a:r>
              <a:rPr lang="en-US" dirty="0" smtClean="0"/>
              <a:t>converts raw data </a:t>
            </a:r>
            <a:r>
              <a:rPr lang="en-US" dirty="0"/>
              <a:t>received from the SMS </a:t>
            </a:r>
            <a:r>
              <a:rPr lang="en-US" dirty="0" smtClean="0"/>
              <a:t>to a </a:t>
            </a:r>
          </a:p>
          <a:p>
            <a:r>
              <a:rPr lang="en-US" dirty="0"/>
              <a:t> </a:t>
            </a:r>
            <a:r>
              <a:rPr lang="en-US" dirty="0" smtClean="0"/>
              <a:t> scientifically convenient representation – </a:t>
            </a:r>
            <a:r>
              <a:rPr lang="en-US" b="1" i="1" dirty="0"/>
              <a:t>Streaming Reduction Service (SRS</a:t>
            </a:r>
            <a:r>
              <a:rPr lang="en-US" b="1" i="1" dirty="0" smtClean="0"/>
              <a:t>)</a:t>
            </a:r>
          </a:p>
          <a:p>
            <a:endParaRPr lang="en-US" sz="800" b="1" i="1" dirty="0"/>
          </a:p>
        </p:txBody>
      </p:sp>
      <p:sp>
        <p:nvSpPr>
          <p:cNvPr id="52" name="Explosion 1 51"/>
          <p:cNvSpPr/>
          <p:nvPr/>
        </p:nvSpPr>
        <p:spPr>
          <a:xfrm>
            <a:off x="8138249" y="1050028"/>
            <a:ext cx="368952" cy="29088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886547" y="1118379"/>
            <a:ext cx="1390668" cy="5604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SMS</a:t>
            </a:r>
            <a:endParaRPr lang="en-US" dirty="0"/>
          </a:p>
        </p:txBody>
      </p:sp>
      <p:sp>
        <p:nvSpPr>
          <p:cNvPr id="54" name="Explosion 1 53"/>
          <p:cNvSpPr/>
          <p:nvPr/>
        </p:nvSpPr>
        <p:spPr>
          <a:xfrm>
            <a:off x="8120363" y="762552"/>
            <a:ext cx="368952" cy="29088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6151582" y="874087"/>
            <a:ext cx="1468714" cy="53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DAS</a:t>
            </a:r>
          </a:p>
          <a:p>
            <a:pPr algn="ctr"/>
            <a:r>
              <a:rPr lang="en-US" sz="1400" dirty="0" smtClean="0"/>
              <a:t>Pre-Preprocessor</a:t>
            </a:r>
            <a:endParaRPr lang="en-US" sz="1400" dirty="0"/>
          </a:p>
        </p:txBody>
      </p:sp>
      <p:sp>
        <p:nvSpPr>
          <p:cNvPr id="56" name="Rectangle 55"/>
          <p:cNvSpPr/>
          <p:nvPr/>
        </p:nvSpPr>
        <p:spPr>
          <a:xfrm>
            <a:off x="6181004" y="1740099"/>
            <a:ext cx="1234574" cy="507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Slow Controls</a:t>
            </a:r>
          </a:p>
          <a:p>
            <a:pPr algn="ctr"/>
            <a:r>
              <a:rPr lang="en-US" sz="1200" dirty="0" smtClean="0"/>
              <a:t>PV Streamer</a:t>
            </a:r>
            <a:endParaRPr lang="en-US" sz="1200" dirty="0"/>
          </a:p>
        </p:txBody>
      </p:sp>
      <p:sp>
        <p:nvSpPr>
          <p:cNvPr id="57" name="TextBox 56"/>
          <p:cNvSpPr txBox="1"/>
          <p:nvPr/>
        </p:nvSpPr>
        <p:spPr>
          <a:xfrm>
            <a:off x="7953772" y="283790"/>
            <a:ext cx="87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Event</a:t>
            </a:r>
          </a:p>
          <a:p>
            <a:r>
              <a:rPr lang="en-US" sz="1200" dirty="0" smtClean="0"/>
              <a:t>Detectors</a:t>
            </a:r>
            <a:endParaRPr lang="en-US" sz="1200" dirty="0"/>
          </a:p>
        </p:txBody>
      </p:sp>
      <p:cxnSp>
        <p:nvCxnSpPr>
          <p:cNvPr id="58" name="Straight Connector 57"/>
          <p:cNvCxnSpPr>
            <a:stCxn id="54" idx="1"/>
            <a:endCxn id="55" idx="3"/>
          </p:cNvCxnSpPr>
          <p:nvPr/>
        </p:nvCxnSpPr>
        <p:spPr>
          <a:xfrm flipH="1">
            <a:off x="7620296" y="878570"/>
            <a:ext cx="500067" cy="26341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stCxn id="52" idx="1"/>
            <a:endCxn id="55" idx="3"/>
          </p:cNvCxnSpPr>
          <p:nvPr/>
        </p:nvCxnSpPr>
        <p:spPr>
          <a:xfrm flipH="1" flipV="1">
            <a:off x="7620296" y="1141984"/>
            <a:ext cx="517953" cy="240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911200" y="1837548"/>
            <a:ext cx="248333" cy="18801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I/O System</a:t>
            </a:r>
            <a:endParaRPr lang="en-US" sz="1100" dirty="0"/>
          </a:p>
        </p:txBody>
      </p:sp>
      <p:cxnSp>
        <p:nvCxnSpPr>
          <p:cNvPr id="61" name="Straight Connector 60"/>
          <p:cNvCxnSpPr>
            <a:stCxn id="60" idx="1"/>
            <a:endCxn id="56" idx="3"/>
          </p:cNvCxnSpPr>
          <p:nvPr/>
        </p:nvCxnSpPr>
        <p:spPr>
          <a:xfrm flipH="1" flipV="1">
            <a:off x="7415578" y="1993806"/>
            <a:ext cx="495622" cy="783802"/>
          </a:xfrm>
          <a:prstGeom prst="line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>
            <a:off x="8457535" y="2348375"/>
            <a:ext cx="262524" cy="2341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>
            <a:stCxn id="62" idx="2"/>
          </p:cNvCxnSpPr>
          <p:nvPr/>
        </p:nvCxnSpPr>
        <p:spPr>
          <a:xfrm flipH="1">
            <a:off x="8159534" y="2465439"/>
            <a:ext cx="298001" cy="354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Heptagon 63"/>
          <p:cNvSpPr/>
          <p:nvPr/>
        </p:nvSpPr>
        <p:spPr>
          <a:xfrm>
            <a:off x="8514297" y="2866295"/>
            <a:ext cx="191571" cy="191560"/>
          </a:xfrm>
          <a:prstGeom prst="heptag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64" idx="4"/>
          </p:cNvCxnSpPr>
          <p:nvPr/>
        </p:nvCxnSpPr>
        <p:spPr>
          <a:xfrm flipH="1" flipV="1">
            <a:off x="8173725" y="2986906"/>
            <a:ext cx="340572" cy="258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8219695" y="3210253"/>
            <a:ext cx="872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Slow controls</a:t>
            </a:r>
            <a:endParaRPr lang="en-US" sz="1200" dirty="0"/>
          </a:p>
        </p:txBody>
      </p:sp>
      <p:cxnSp>
        <p:nvCxnSpPr>
          <p:cNvPr id="67" name="Straight Arrow Connector 66"/>
          <p:cNvCxnSpPr>
            <a:stCxn id="55" idx="1"/>
            <a:endCxn id="53" idx="3"/>
          </p:cNvCxnSpPr>
          <p:nvPr/>
        </p:nvCxnSpPr>
        <p:spPr>
          <a:xfrm flipH="1">
            <a:off x="5277215" y="1141984"/>
            <a:ext cx="874367" cy="2566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56" idx="1"/>
            <a:endCxn id="53" idx="3"/>
          </p:cNvCxnSpPr>
          <p:nvPr/>
        </p:nvCxnSpPr>
        <p:spPr>
          <a:xfrm flipH="1" flipV="1">
            <a:off x="5277215" y="1398623"/>
            <a:ext cx="903789" cy="5951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Rectangle 68"/>
          <p:cNvSpPr/>
          <p:nvPr/>
        </p:nvSpPr>
        <p:spPr>
          <a:xfrm>
            <a:off x="2340244" y="1132296"/>
            <a:ext cx="1195400" cy="53579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STS</a:t>
            </a:r>
          </a:p>
        </p:txBody>
      </p:sp>
      <p:cxnSp>
        <p:nvCxnSpPr>
          <p:cNvPr id="70" name="Straight Arrow Connector 69"/>
          <p:cNvCxnSpPr>
            <a:stCxn id="53" idx="1"/>
            <a:endCxn id="69" idx="3"/>
          </p:cNvCxnSpPr>
          <p:nvPr/>
        </p:nvCxnSpPr>
        <p:spPr>
          <a:xfrm flipH="1">
            <a:off x="3535644" y="1398623"/>
            <a:ext cx="350903" cy="15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897049" y="2951651"/>
            <a:ext cx="1390668" cy="5604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Mantid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900448" y="2565123"/>
            <a:ext cx="1383868" cy="38284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SRS</a:t>
            </a:r>
          </a:p>
        </p:txBody>
      </p:sp>
      <p:cxnSp>
        <p:nvCxnSpPr>
          <p:cNvPr id="73" name="Straight Arrow Connector 72"/>
          <p:cNvCxnSpPr>
            <a:stCxn id="53" idx="2"/>
            <a:endCxn id="72" idx="0"/>
          </p:cNvCxnSpPr>
          <p:nvPr/>
        </p:nvCxnSpPr>
        <p:spPr>
          <a:xfrm>
            <a:off x="4581881" y="1678867"/>
            <a:ext cx="10501" cy="886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496885" y="1908681"/>
            <a:ext cx="1007524" cy="815902"/>
            <a:chOff x="459896" y="2451156"/>
            <a:chExt cx="1007524" cy="815902"/>
          </a:xfrm>
        </p:grpSpPr>
        <p:sp>
          <p:nvSpPr>
            <p:cNvPr id="74" name="Can 73"/>
            <p:cNvSpPr/>
            <p:nvPr/>
          </p:nvSpPr>
          <p:spPr>
            <a:xfrm>
              <a:off x="459896" y="2451156"/>
              <a:ext cx="1007524" cy="815902"/>
            </a:xfrm>
            <a:prstGeom prst="can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470388" y="2837334"/>
              <a:ext cx="9899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 err="1" smtClean="0"/>
                <a:t>NeXus</a:t>
              </a:r>
              <a:r>
                <a:rPr lang="en-US" sz="1000" dirty="0" smtClean="0"/>
                <a:t> Files</a:t>
              </a:r>
            </a:p>
            <a:p>
              <a:r>
                <a:rPr lang="en-US" sz="1000" dirty="0" smtClean="0"/>
                <a:t>Reduced Files</a:t>
              </a:r>
              <a:endParaRPr lang="en-US" sz="1000" dirty="0"/>
            </a:p>
          </p:txBody>
        </p:sp>
      </p:grpSp>
      <p:cxnSp>
        <p:nvCxnSpPr>
          <p:cNvPr id="77" name="Straight Arrow Connector 76"/>
          <p:cNvCxnSpPr>
            <a:stCxn id="69" idx="2"/>
            <a:endCxn id="74" idx="4"/>
          </p:cNvCxnSpPr>
          <p:nvPr/>
        </p:nvCxnSpPr>
        <p:spPr>
          <a:xfrm flipH="1">
            <a:off x="1504409" y="1668089"/>
            <a:ext cx="1433535" cy="64854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71" idx="1"/>
            <a:endCxn id="76" idx="3"/>
          </p:cNvCxnSpPr>
          <p:nvPr/>
        </p:nvCxnSpPr>
        <p:spPr>
          <a:xfrm flipH="1" flipV="1">
            <a:off x="1497312" y="2494914"/>
            <a:ext cx="2399737" cy="73698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2" name="Group 111"/>
          <p:cNvGrpSpPr/>
          <p:nvPr/>
        </p:nvGrpSpPr>
        <p:grpSpPr>
          <a:xfrm>
            <a:off x="425940" y="2982775"/>
            <a:ext cx="1014621" cy="659815"/>
            <a:chOff x="635545" y="5189664"/>
            <a:chExt cx="1014621" cy="659815"/>
          </a:xfrm>
        </p:grpSpPr>
        <p:sp>
          <p:nvSpPr>
            <p:cNvPr id="79" name="Cube 78"/>
            <p:cNvSpPr/>
            <p:nvPr/>
          </p:nvSpPr>
          <p:spPr>
            <a:xfrm>
              <a:off x="635545" y="5189664"/>
              <a:ext cx="1014621" cy="659815"/>
            </a:xfrm>
            <a:prstGeom prst="cub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51789" y="5342097"/>
              <a:ext cx="75240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Fermi Cluster</a:t>
              </a:r>
              <a:endParaRPr lang="en-US" sz="1200" dirty="0"/>
            </a:p>
          </p:txBody>
        </p:sp>
      </p:grpSp>
      <p:cxnSp>
        <p:nvCxnSpPr>
          <p:cNvPr id="81" name="Straight Arrow Connector 80"/>
          <p:cNvCxnSpPr>
            <a:stCxn id="79" idx="0"/>
            <a:endCxn id="74" idx="3"/>
          </p:cNvCxnSpPr>
          <p:nvPr/>
        </p:nvCxnSpPr>
        <p:spPr>
          <a:xfrm flipH="1" flipV="1">
            <a:off x="1000647" y="2724583"/>
            <a:ext cx="15080" cy="2581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3"/>
          <p:cNvCxnSpPr>
            <a:stCxn id="71" idx="1"/>
            <a:endCxn id="79" idx="5"/>
          </p:cNvCxnSpPr>
          <p:nvPr/>
        </p:nvCxnSpPr>
        <p:spPr>
          <a:xfrm rot="10800000">
            <a:off x="1440561" y="3230207"/>
            <a:ext cx="2456488" cy="1689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754508" y="3282803"/>
            <a:ext cx="1468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Parallel Reduction Job Submissions</a:t>
            </a:r>
            <a:endParaRPr lang="en-US" sz="1000" dirty="0"/>
          </a:p>
        </p:txBody>
      </p:sp>
      <p:sp>
        <p:nvSpPr>
          <p:cNvPr id="84" name="Rectangle 83"/>
          <p:cNvSpPr/>
          <p:nvPr/>
        </p:nvSpPr>
        <p:spPr>
          <a:xfrm>
            <a:off x="6179168" y="2535324"/>
            <a:ext cx="1234574" cy="5074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Job Control</a:t>
            </a:r>
            <a:endParaRPr lang="en-US" sz="1200" dirty="0"/>
          </a:p>
        </p:txBody>
      </p:sp>
      <p:cxnSp>
        <p:nvCxnSpPr>
          <p:cNvPr id="85" name="Straight Arrow Connector 84"/>
          <p:cNvCxnSpPr>
            <a:stCxn id="84" idx="1"/>
            <a:endCxn id="53" idx="3"/>
          </p:cNvCxnSpPr>
          <p:nvPr/>
        </p:nvCxnSpPr>
        <p:spPr>
          <a:xfrm flipH="1" flipV="1">
            <a:off x="5277215" y="1398623"/>
            <a:ext cx="901953" cy="1390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Explosion 1 85"/>
          <p:cNvSpPr/>
          <p:nvPr/>
        </p:nvSpPr>
        <p:spPr>
          <a:xfrm>
            <a:off x="8166656" y="1386893"/>
            <a:ext cx="368952" cy="290886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>
            <a:stCxn id="86" idx="1"/>
            <a:endCxn id="55" idx="3"/>
          </p:cNvCxnSpPr>
          <p:nvPr/>
        </p:nvCxnSpPr>
        <p:spPr>
          <a:xfrm flipH="1" flipV="1">
            <a:off x="7620296" y="1141984"/>
            <a:ext cx="546360" cy="3609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Cloud Callout 89"/>
          <p:cNvSpPr/>
          <p:nvPr/>
        </p:nvSpPr>
        <p:spPr>
          <a:xfrm>
            <a:off x="168024" y="736448"/>
            <a:ext cx="1711740" cy="795130"/>
          </a:xfrm>
          <a:prstGeom prst="cloud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</a:t>
            </a:r>
            <a:r>
              <a:rPr lang="en-US" sz="1400" dirty="0" err="1" smtClean="0"/>
              <a:t>ftp</a:t>
            </a:r>
            <a:r>
              <a:rPr lang="en-US" sz="1400" dirty="0" smtClean="0"/>
              <a:t>, </a:t>
            </a:r>
            <a:r>
              <a:rPr lang="en-US" sz="1400" dirty="0" err="1" smtClean="0"/>
              <a:t>scp</a:t>
            </a:r>
            <a:r>
              <a:rPr lang="en-US" sz="1400" dirty="0" smtClean="0"/>
              <a:t>, </a:t>
            </a:r>
            <a:r>
              <a:rPr lang="en-US" sz="1400" dirty="0" err="1" smtClean="0"/>
              <a:t>smb</a:t>
            </a:r>
            <a:r>
              <a:rPr lang="en-US" sz="1400" dirty="0" smtClean="0"/>
              <a:t>, </a:t>
            </a:r>
            <a:r>
              <a:rPr lang="en-US" sz="1400" dirty="0" err="1" smtClean="0"/>
              <a:t>etc</a:t>
            </a:r>
            <a:endParaRPr lang="en-US" sz="1400" dirty="0"/>
          </a:p>
        </p:txBody>
      </p:sp>
      <p:cxnSp>
        <p:nvCxnSpPr>
          <p:cNvPr id="91" name="Straight Arrow Connector 90"/>
          <p:cNvCxnSpPr>
            <a:stCxn id="90" idx="1"/>
            <a:endCxn id="74" idx="1"/>
          </p:cNvCxnSpPr>
          <p:nvPr/>
        </p:nvCxnSpPr>
        <p:spPr>
          <a:xfrm flipH="1">
            <a:off x="1000647" y="1530731"/>
            <a:ext cx="23247" cy="37795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502144" y="2050611"/>
            <a:ext cx="989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Lustre</a:t>
            </a:r>
            <a:r>
              <a:rPr lang="en-US" sz="1200" dirty="0" smtClean="0"/>
              <a:t> PFS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xmlns="" val="299601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4" y="177800"/>
            <a:ext cx="8829676" cy="469359"/>
          </a:xfrm>
        </p:spPr>
        <p:txBody>
          <a:bodyPr/>
          <a:lstStyle/>
          <a:p>
            <a:r>
              <a:rPr lang="en-US" dirty="0" smtClean="0"/>
              <a:t>The Stream Management Service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60688" y="801085"/>
            <a:ext cx="5326311" cy="5386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 A High Performance Publish/Subscribe System</a:t>
            </a:r>
            <a:br>
              <a:rPr lang="en-US" dirty="0" smtClean="0"/>
            </a:br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Data is aggregated from a number of sources, </a:t>
            </a:r>
          </a:p>
          <a:p>
            <a:r>
              <a:rPr lang="en-US" dirty="0"/>
              <a:t> </a:t>
            </a:r>
            <a:r>
              <a:rPr lang="en-US" dirty="0" smtClean="0"/>
              <a:t> transformed and streamed in a common</a:t>
            </a:r>
          </a:p>
          <a:p>
            <a:r>
              <a:rPr lang="en-US" dirty="0" smtClean="0"/>
              <a:t>  network format </a:t>
            </a:r>
          </a:p>
          <a:p>
            <a:endParaRPr lang="en-US" sz="800" dirty="0"/>
          </a:p>
          <a:p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As data is aggregated and transformed it is </a:t>
            </a:r>
          </a:p>
          <a:p>
            <a:r>
              <a:rPr lang="en-US" dirty="0" smtClean="0"/>
              <a:t>  stored locally allowing subscribers to join the</a:t>
            </a:r>
          </a:p>
          <a:p>
            <a:r>
              <a:rPr lang="en-US" dirty="0"/>
              <a:t> </a:t>
            </a:r>
            <a:r>
              <a:rPr lang="en-US" dirty="0" smtClean="0"/>
              <a:t> the stream at any time </a:t>
            </a:r>
          </a:p>
          <a:p>
            <a:r>
              <a:rPr lang="en-US" sz="800" dirty="0" smtClean="0"/>
              <a:t>  </a:t>
            </a:r>
          </a:p>
          <a:p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Can service a relatively large number of  </a:t>
            </a:r>
          </a:p>
          <a:p>
            <a:r>
              <a:rPr lang="en-US" dirty="0" smtClean="0"/>
              <a:t>  downstream subscribers concurrently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endParaRPr lang="en-US" sz="800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 Subscribers can consume neutron data at</a:t>
            </a:r>
          </a:p>
          <a:p>
            <a:r>
              <a:rPr lang="en-US" dirty="0" smtClean="0"/>
              <a:t>  different rates, SMS will manage buffering  </a:t>
            </a:r>
          </a:p>
          <a:p>
            <a:endParaRPr lang="en-US" sz="800" dirty="0" smtClean="0"/>
          </a:p>
          <a:p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Provides a common communication backplane</a:t>
            </a:r>
          </a:p>
          <a:p>
            <a:r>
              <a:rPr lang="en-US" dirty="0"/>
              <a:t> </a:t>
            </a:r>
            <a:r>
              <a:rPr lang="en-US" dirty="0" smtClean="0"/>
              <a:t> for reduction, translation, and in the, future </a:t>
            </a:r>
          </a:p>
          <a:p>
            <a:r>
              <a:rPr lang="en-US" dirty="0"/>
              <a:t> </a:t>
            </a:r>
            <a:r>
              <a:rPr lang="en-US" dirty="0" smtClean="0"/>
              <a:t> coupling to simulation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61033" y="3745270"/>
            <a:ext cx="3610858" cy="204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91156" y="1054188"/>
            <a:ext cx="3457994" cy="237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2671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The Streaming Translation Service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244" y="771701"/>
            <a:ext cx="7699544" cy="5386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downstream subscriber to the SMS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During experiment run startup SMS connects to the STS</a:t>
            </a:r>
          </a:p>
          <a:p>
            <a:r>
              <a:rPr lang="en-US" dirty="0"/>
              <a:t> </a:t>
            </a:r>
            <a:r>
              <a:rPr lang="en-US" dirty="0" smtClean="0"/>
              <a:t>    and negotiates translation processing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STS begins translation as data is received from the </a:t>
            </a:r>
          </a:p>
          <a:p>
            <a:r>
              <a:rPr lang="en-US" dirty="0"/>
              <a:t> </a:t>
            </a:r>
            <a:r>
              <a:rPr lang="en-US" dirty="0" smtClean="0"/>
              <a:t>    SMS using a small amount of buffering, translating </a:t>
            </a:r>
          </a:p>
          <a:p>
            <a:r>
              <a:rPr lang="en-US" dirty="0"/>
              <a:t> </a:t>
            </a:r>
            <a:r>
              <a:rPr lang="en-US" dirty="0" smtClean="0"/>
              <a:t>    that buffer and then writing out that buffer within the </a:t>
            </a:r>
          </a:p>
          <a:p>
            <a:r>
              <a:rPr lang="en-US" dirty="0"/>
              <a:t> </a:t>
            </a:r>
            <a:r>
              <a:rPr lang="en-US" dirty="0" smtClean="0"/>
              <a:t>    NeXus HDF5 file 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single NeXus file is written over the course of   </a:t>
            </a:r>
          </a:p>
          <a:p>
            <a:r>
              <a:rPr lang="en-US" dirty="0" smtClean="0"/>
              <a:t>    the experiment and upon completion of the </a:t>
            </a:r>
          </a:p>
          <a:p>
            <a:r>
              <a:rPr lang="en-US" dirty="0"/>
              <a:t> </a:t>
            </a:r>
            <a:r>
              <a:rPr lang="en-US" dirty="0" smtClean="0"/>
              <a:t>   experiment the NeXus file is archived/cataloged </a:t>
            </a:r>
          </a:p>
          <a:p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Translation of even extremely large datasets will </a:t>
            </a:r>
          </a:p>
          <a:p>
            <a:r>
              <a:rPr lang="en-US" dirty="0" smtClean="0"/>
              <a:t>    complete mere moments after the experiment is </a:t>
            </a:r>
          </a:p>
          <a:p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dirty="0"/>
              <a:t> </a:t>
            </a:r>
            <a:r>
              <a:rPr lang="en-US" dirty="0" smtClean="0"/>
              <a:t>finished 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NeXus files will instantly be available in a high-performance parallel file</a:t>
            </a:r>
          </a:p>
          <a:p>
            <a:r>
              <a:rPr lang="en-US" dirty="0"/>
              <a:t> </a:t>
            </a:r>
            <a:r>
              <a:rPr lang="en-US" dirty="0" smtClean="0"/>
              <a:t>   system allowing parallel capable reduction and analysis operators for </a:t>
            </a:r>
          </a:p>
          <a:p>
            <a:r>
              <a:rPr lang="en-US" dirty="0"/>
              <a:t> </a:t>
            </a:r>
            <a:r>
              <a:rPr lang="en-US" dirty="0" smtClean="0"/>
              <a:t>   post-processing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93703" y="1533650"/>
            <a:ext cx="3030494" cy="26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248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69359"/>
          </a:xfrm>
        </p:spPr>
        <p:txBody>
          <a:bodyPr/>
          <a:lstStyle/>
          <a:p>
            <a:r>
              <a:rPr lang="en-US" dirty="0" smtClean="0"/>
              <a:t>The Streaming Reduction Service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28244" y="771701"/>
            <a:ext cx="8267069" cy="5755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A downstream subscriber to the SMS built upon Mantid 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During experiment start SRS connects to the SMS</a:t>
            </a:r>
          </a:p>
          <a:p>
            <a:r>
              <a:rPr lang="en-US" dirty="0"/>
              <a:t> </a:t>
            </a:r>
            <a:r>
              <a:rPr lang="en-US" dirty="0" smtClean="0"/>
              <a:t>    and begins receiving neutron data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From within Mantid the user can interactively set </a:t>
            </a:r>
          </a:p>
          <a:p>
            <a:r>
              <a:rPr lang="en-US" dirty="0"/>
              <a:t> </a:t>
            </a:r>
            <a:r>
              <a:rPr lang="en-US" dirty="0" smtClean="0"/>
              <a:t>    a number of parameters for reduction such as </a:t>
            </a:r>
          </a:p>
          <a:p>
            <a:r>
              <a:rPr lang="en-US" dirty="0"/>
              <a:t> </a:t>
            </a:r>
            <a:r>
              <a:rPr lang="en-US" dirty="0" smtClean="0"/>
              <a:t>    binning, plotting type,  etc.. 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Data is reduced in real-time and displayed within</a:t>
            </a: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en-US" dirty="0"/>
              <a:t> </a:t>
            </a:r>
            <a:r>
              <a:rPr lang="en-US" dirty="0" smtClean="0"/>
              <a:t>a Mantid workspace</a:t>
            </a:r>
          </a:p>
          <a:p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Concurrently  users can reduce other datasets </a:t>
            </a:r>
          </a:p>
          <a:p>
            <a:r>
              <a:rPr lang="en-US" dirty="0"/>
              <a:t> </a:t>
            </a:r>
            <a:r>
              <a:rPr lang="en-US" dirty="0" smtClean="0"/>
              <a:t>    and visualize the results for comparison with previous experiments  </a:t>
            </a:r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/>
              <a:t>Parallel reduction operators can be concurrently executed on HPC clusters</a:t>
            </a:r>
          </a:p>
          <a:p>
            <a:r>
              <a:rPr lang="en-US" dirty="0"/>
              <a:t>     for timely re-reduction of extremely large-datasets allowing inter-comparison</a:t>
            </a:r>
          </a:p>
          <a:p>
            <a:r>
              <a:rPr lang="en-US" dirty="0"/>
              <a:t>     of these large datasets with the live stream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sz="800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SRS can subscribe to multiple neutron data streams concurrently allowing</a:t>
            </a:r>
          </a:p>
          <a:p>
            <a:r>
              <a:rPr lang="en-US" dirty="0"/>
              <a:t> </a:t>
            </a:r>
            <a:r>
              <a:rPr lang="en-US" dirty="0" smtClean="0"/>
              <a:t>    multiple experiments to be reduced concurrently or a single experiment </a:t>
            </a:r>
          </a:p>
          <a:p>
            <a:r>
              <a:rPr lang="en-US" dirty="0"/>
              <a:t> </a:t>
            </a:r>
            <a:r>
              <a:rPr lang="en-US" dirty="0" smtClean="0"/>
              <a:t>    reduced using different operators within </a:t>
            </a:r>
            <a:r>
              <a:rPr lang="en-US" smtClean="0"/>
              <a:t>Mantid </a:t>
            </a:r>
            <a:endParaRPr lang="en-US" dirty="0" smtClean="0"/>
          </a:p>
          <a:p>
            <a:r>
              <a:rPr lang="en-US" sz="800" dirty="0" smtClean="0"/>
              <a:t/>
            </a:r>
            <a:br>
              <a:rPr lang="en-US" sz="800" dirty="0" smtClean="0"/>
            </a:br>
            <a:endParaRPr lang="en-US" sz="800" dirty="0" smtClean="0"/>
          </a:p>
        </p:txBody>
      </p:sp>
      <p:pic>
        <p:nvPicPr>
          <p:cNvPr id="5" name="Picture 6" descr="1D, 2D and 3D plott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5840" y="1306001"/>
            <a:ext cx="3142612" cy="243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2115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Page Slide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4489</TotalTime>
  <Words>2894</Words>
  <Application>Microsoft Office PowerPoint</Application>
  <PresentationFormat>On-screen Show (4:3)</PresentationFormat>
  <Paragraphs>753</Paragraphs>
  <Slides>58</Slides>
  <Notes>53</Notes>
  <HiddenSlides>4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Master Page Slide</vt:lpstr>
      <vt:lpstr>The ADARA Project</vt:lpstr>
      <vt:lpstr>Our Mission… what do we aspire to do?</vt:lpstr>
      <vt:lpstr>Data Acquisition, Translation, and Reduction Today</vt:lpstr>
      <vt:lpstr>Even Without These Challenges, DAS Needs to be Upgraded</vt:lpstr>
      <vt:lpstr>What Mechanisms are Needed?</vt:lpstr>
      <vt:lpstr>What Components Are Required</vt:lpstr>
      <vt:lpstr>The Stream Management Service</vt:lpstr>
      <vt:lpstr>The Streaming Translation Service</vt:lpstr>
      <vt:lpstr>The Streaming Reduction Service</vt:lpstr>
      <vt:lpstr>Slide 10</vt:lpstr>
      <vt:lpstr>Enabling the future…</vt:lpstr>
      <vt:lpstr>Stream Management</vt:lpstr>
      <vt:lpstr>Design Goals</vt:lpstr>
      <vt:lpstr>Shop Smart, Shop DataMart</vt:lpstr>
      <vt:lpstr>Where did I put that notebook?</vt:lpstr>
      <vt:lpstr>SMS Aggregation</vt:lpstr>
      <vt:lpstr>Instrument Flight Recorder</vt:lpstr>
      <vt:lpstr>Avoiding the 3AM call</vt:lpstr>
      <vt:lpstr>SMS Data Files</vt:lpstr>
      <vt:lpstr>Why Multiple Files Internally?</vt:lpstr>
      <vt:lpstr>Events for Everyone!</vt:lpstr>
      <vt:lpstr>SMS Performance</vt:lpstr>
      <vt:lpstr>ADARA Packet Header</vt:lpstr>
      <vt:lpstr>Banked Event Payload</vt:lpstr>
      <vt:lpstr>Banked Event Sections</vt:lpstr>
      <vt:lpstr>Variable Update Payload</vt:lpstr>
      <vt:lpstr>Creating Data Files On-the-Fly at SNS:  Streaming Translation Service </vt:lpstr>
      <vt:lpstr>Where we have been…</vt:lpstr>
      <vt:lpstr>Approach: “Don’t Just Optimize, Stream It!”</vt:lpstr>
      <vt:lpstr>Current Live Data Processing (LDP)</vt:lpstr>
      <vt:lpstr>Current Translation Service (TS)</vt:lpstr>
      <vt:lpstr>ADARA Streaming Architecture</vt:lpstr>
      <vt:lpstr>ADARA Streaming Translation Service (STS)</vt:lpstr>
      <vt:lpstr>“Hysterical” Beamline Configuration: Mapping Files</vt:lpstr>
      <vt:lpstr>“Hysterical” Beamline Configuration: Banking Files</vt:lpstr>
      <vt:lpstr>New ADARA Beamline Configuration: Pixel Mapping Table</vt:lpstr>
      <vt:lpstr>STS Preliminary Results</vt:lpstr>
      <vt:lpstr>Enabling Live Data Reduction in Mantid</vt:lpstr>
      <vt:lpstr>Why Bother ?</vt:lpstr>
      <vt:lpstr>Why Use Mantid?</vt:lpstr>
      <vt:lpstr>Data Flow</vt:lpstr>
      <vt:lpstr>Slide 42</vt:lpstr>
      <vt:lpstr>Live Listener Plugins</vt:lpstr>
      <vt:lpstr>Slide 44</vt:lpstr>
      <vt:lpstr>Demo – BASIS S(Q,ω)</vt:lpstr>
      <vt:lpstr>Slide 46</vt:lpstr>
      <vt:lpstr>Parallel Data Reduction</vt:lpstr>
      <vt:lpstr>Current Situation</vt:lpstr>
      <vt:lpstr>Parallel Advantages</vt:lpstr>
      <vt:lpstr>Architecture</vt:lpstr>
      <vt:lpstr>Architecture Details</vt:lpstr>
      <vt:lpstr>Initial Performance Numbers</vt:lpstr>
      <vt:lpstr>Future Work</vt:lpstr>
      <vt:lpstr>Acknowledgments </vt:lpstr>
      <vt:lpstr>Screen Shots</vt:lpstr>
      <vt:lpstr>Slide 56</vt:lpstr>
      <vt:lpstr>Slide 57</vt:lpstr>
      <vt:lpstr>Slide 58</vt:lpstr>
    </vt:vector>
  </TitlesOfParts>
  <Company>ORNL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keywords>USE THIS ONE UPDATED NOV 6 2009</cp:keywords>
  <cp:lastModifiedBy>Nicholas Draper</cp:lastModifiedBy>
  <cp:revision>370</cp:revision>
  <cp:lastPrinted>2012-02-09T22:15:37Z</cp:lastPrinted>
  <dcterms:created xsi:type="dcterms:W3CDTF">2008-12-10T13:33:36Z</dcterms:created>
  <dcterms:modified xsi:type="dcterms:W3CDTF">2012-09-20T15:18:01Z</dcterms:modified>
</cp:coreProperties>
</file>